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7"/>
  </p:handoutMasterIdLst>
  <p:sldIdLst>
    <p:sldId id="271" r:id="rId2"/>
    <p:sldId id="283" r:id="rId3"/>
    <p:sldId id="284" r:id="rId4"/>
    <p:sldId id="257" r:id="rId5"/>
    <p:sldId id="285" r:id="rId6"/>
    <p:sldId id="281" r:id="rId7"/>
    <p:sldId id="265" r:id="rId8"/>
    <p:sldId id="267" r:id="rId9"/>
    <p:sldId id="268" r:id="rId10"/>
    <p:sldId id="258" r:id="rId11"/>
    <p:sldId id="260" r:id="rId12"/>
    <p:sldId id="259" r:id="rId13"/>
    <p:sldId id="262" r:id="rId14"/>
    <p:sldId id="263" r:id="rId15"/>
    <p:sldId id="264" r:id="rId16"/>
    <p:sldId id="277" r:id="rId17"/>
    <p:sldId id="274" r:id="rId18"/>
    <p:sldId id="273" r:id="rId19"/>
    <p:sldId id="272" r:id="rId20"/>
    <p:sldId id="275" r:id="rId21"/>
    <p:sldId id="276" r:id="rId22"/>
    <p:sldId id="278" r:id="rId23"/>
    <p:sldId id="280" r:id="rId24"/>
    <p:sldId id="279" r:id="rId25"/>
    <p:sldId id="286"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935A941-80B1-49F6-8F6B-25A104E29C77}" type="datetimeFigureOut">
              <a:rPr lang="en-US" smtClean="0"/>
              <a:t>9/1/2016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B99CDC4-D3D4-4B13-ADED-542B272361A5}" type="slidenum">
              <a:rPr lang="en-US" smtClean="0"/>
              <a:t>‹#›</a:t>
            </a:fld>
            <a:endParaRPr lang="en-US"/>
          </a:p>
        </p:txBody>
      </p:sp>
    </p:spTree>
    <p:extLst>
      <p:ext uri="{BB962C8B-B14F-4D97-AF65-F5344CB8AC3E}">
        <p14:creationId xmlns:p14="http://schemas.microsoft.com/office/powerpoint/2010/main" val="39875159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3EF22F45-01E7-423B-9BAD-A1F56D56DC65}" type="datetimeFigureOut">
              <a:rPr lang="en-US" smtClean="0"/>
              <a:t>9/1/2016</a:t>
            </a:fld>
            <a:endParaRPr lang="en-US"/>
          </a:p>
        </p:txBody>
      </p:sp>
      <p:sp>
        <p:nvSpPr>
          <p:cNvPr id="16" name="Slide Number Placeholder 15"/>
          <p:cNvSpPr>
            <a:spLocks noGrp="1"/>
          </p:cNvSpPr>
          <p:nvPr>
            <p:ph type="sldNum" sz="quarter" idx="11"/>
          </p:nvPr>
        </p:nvSpPr>
        <p:spPr/>
        <p:txBody>
          <a:bodyPr/>
          <a:lstStyle/>
          <a:p>
            <a:fld id="{79F1D2A3-5E37-4D6D-8BF1-9D83D1DAAD4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22F45-01E7-423B-9BAD-A1F56D56DC65}"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2A3-5E37-4D6D-8BF1-9D83D1DAAD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F22F45-01E7-423B-9BAD-A1F56D56DC65}"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2A3-5E37-4D6D-8BF1-9D83D1DAAD4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3EF22F45-01E7-423B-9BAD-A1F56D56DC65}" type="datetimeFigureOut">
              <a:rPr lang="en-US" smtClean="0"/>
              <a:t>9/1/2016</a:t>
            </a:fld>
            <a:endParaRPr lang="en-US"/>
          </a:p>
        </p:txBody>
      </p:sp>
      <p:sp>
        <p:nvSpPr>
          <p:cNvPr id="15" name="Slide Number Placeholder 14"/>
          <p:cNvSpPr>
            <a:spLocks noGrp="1"/>
          </p:cNvSpPr>
          <p:nvPr>
            <p:ph type="sldNum" sz="quarter" idx="11"/>
          </p:nvPr>
        </p:nvSpPr>
        <p:spPr/>
        <p:txBody>
          <a:bodyPr/>
          <a:lstStyle/>
          <a:p>
            <a:fld id="{79F1D2A3-5E37-4D6D-8BF1-9D83D1DAAD4B}"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EF22F45-01E7-423B-9BAD-A1F56D56DC65}" type="datetimeFigureOut">
              <a:rPr lang="en-US" smtClean="0"/>
              <a:t>9/1/2016</a:t>
            </a:fld>
            <a:endParaRPr lang="en-US"/>
          </a:p>
        </p:txBody>
      </p:sp>
      <p:sp>
        <p:nvSpPr>
          <p:cNvPr id="13" name="Slide Number Placeholder 12"/>
          <p:cNvSpPr>
            <a:spLocks noGrp="1"/>
          </p:cNvSpPr>
          <p:nvPr>
            <p:ph type="sldNum" sz="quarter" idx="11"/>
          </p:nvPr>
        </p:nvSpPr>
        <p:spPr/>
        <p:txBody>
          <a:bodyPr/>
          <a:lstStyle/>
          <a:p>
            <a:fld id="{79F1D2A3-5E37-4D6D-8BF1-9D83D1DAAD4B}"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3EF22F45-01E7-423B-9BAD-A1F56D56DC65}" type="datetimeFigureOut">
              <a:rPr lang="en-US" smtClean="0"/>
              <a:t>9/1/2016</a:t>
            </a:fld>
            <a:endParaRPr lang="en-US"/>
          </a:p>
        </p:txBody>
      </p:sp>
      <p:sp>
        <p:nvSpPr>
          <p:cNvPr id="9" name="Slide Number Placeholder 8"/>
          <p:cNvSpPr>
            <a:spLocks noGrp="1"/>
          </p:cNvSpPr>
          <p:nvPr>
            <p:ph type="sldNum" sz="quarter" idx="11"/>
          </p:nvPr>
        </p:nvSpPr>
        <p:spPr/>
        <p:txBody>
          <a:bodyPr/>
          <a:lstStyle/>
          <a:p>
            <a:fld id="{79F1D2A3-5E37-4D6D-8BF1-9D83D1DAAD4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3EF22F45-01E7-423B-9BAD-A1F56D56DC65}" type="datetimeFigureOut">
              <a:rPr lang="en-US" smtClean="0"/>
              <a:t>9/1/2016</a:t>
            </a:fld>
            <a:endParaRPr lang="en-US"/>
          </a:p>
        </p:txBody>
      </p:sp>
      <p:sp>
        <p:nvSpPr>
          <p:cNvPr id="15" name="Slide Number Placeholder 14"/>
          <p:cNvSpPr>
            <a:spLocks noGrp="1"/>
          </p:cNvSpPr>
          <p:nvPr>
            <p:ph type="sldNum" sz="quarter" idx="11"/>
          </p:nvPr>
        </p:nvSpPr>
        <p:spPr/>
        <p:txBody>
          <a:bodyPr/>
          <a:lstStyle/>
          <a:p>
            <a:fld id="{79F1D2A3-5E37-4D6D-8BF1-9D83D1DAAD4B}"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3EF22F45-01E7-423B-9BAD-A1F56D56DC65}" type="datetimeFigureOut">
              <a:rPr lang="en-US" smtClean="0"/>
              <a:t>9/1/2016</a:t>
            </a:fld>
            <a:endParaRPr lang="en-US"/>
          </a:p>
        </p:txBody>
      </p:sp>
      <p:sp>
        <p:nvSpPr>
          <p:cNvPr id="8" name="Slide Number Placeholder 7"/>
          <p:cNvSpPr>
            <a:spLocks noGrp="1"/>
          </p:cNvSpPr>
          <p:nvPr>
            <p:ph type="sldNum" sz="quarter" idx="11"/>
          </p:nvPr>
        </p:nvSpPr>
        <p:spPr/>
        <p:txBody>
          <a:bodyPr/>
          <a:lstStyle/>
          <a:p>
            <a:fld id="{79F1D2A3-5E37-4D6D-8BF1-9D83D1DAAD4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EF22F45-01E7-423B-9BAD-A1F56D56DC65}" type="datetimeFigureOut">
              <a:rPr lang="en-US" smtClean="0"/>
              <a:t>9/1/2016</a:t>
            </a:fld>
            <a:endParaRPr lang="en-US"/>
          </a:p>
        </p:txBody>
      </p:sp>
      <p:sp>
        <p:nvSpPr>
          <p:cNvPr id="6" name="Slide Number Placeholder 5"/>
          <p:cNvSpPr>
            <a:spLocks noGrp="1"/>
          </p:cNvSpPr>
          <p:nvPr>
            <p:ph type="sldNum" sz="quarter" idx="11"/>
          </p:nvPr>
        </p:nvSpPr>
        <p:spPr/>
        <p:txBody>
          <a:bodyPr/>
          <a:lstStyle/>
          <a:p>
            <a:fld id="{79F1D2A3-5E37-4D6D-8BF1-9D83D1DAAD4B}"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EF22F45-01E7-423B-9BAD-A1F56D56DC65}" type="datetimeFigureOut">
              <a:rPr lang="en-US" smtClean="0"/>
              <a:t>9/1/2016</a:t>
            </a:fld>
            <a:endParaRPr lang="en-US"/>
          </a:p>
        </p:txBody>
      </p:sp>
      <p:sp>
        <p:nvSpPr>
          <p:cNvPr id="16" name="Slide Number Placeholder 15"/>
          <p:cNvSpPr>
            <a:spLocks noGrp="1"/>
          </p:cNvSpPr>
          <p:nvPr>
            <p:ph type="sldNum" sz="quarter" idx="11"/>
          </p:nvPr>
        </p:nvSpPr>
        <p:spPr/>
        <p:txBody>
          <a:bodyPr/>
          <a:lstStyle/>
          <a:p>
            <a:fld id="{79F1D2A3-5E37-4D6D-8BF1-9D83D1DAAD4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3EF22F45-01E7-423B-9BAD-A1F56D56DC65}" type="datetimeFigureOut">
              <a:rPr lang="en-US" smtClean="0"/>
              <a:t>9/1/2016</a:t>
            </a:fld>
            <a:endParaRPr lang="en-US"/>
          </a:p>
        </p:txBody>
      </p:sp>
      <p:sp>
        <p:nvSpPr>
          <p:cNvPr id="14" name="Slide Number Placeholder 13"/>
          <p:cNvSpPr>
            <a:spLocks noGrp="1"/>
          </p:cNvSpPr>
          <p:nvPr>
            <p:ph type="sldNum" sz="quarter" idx="11"/>
          </p:nvPr>
        </p:nvSpPr>
        <p:spPr/>
        <p:txBody>
          <a:bodyPr/>
          <a:lstStyle/>
          <a:p>
            <a:fld id="{79F1D2A3-5E37-4D6D-8BF1-9D83D1DAAD4B}"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3EF22F45-01E7-423B-9BAD-A1F56D56DC65}" type="datetimeFigureOut">
              <a:rPr lang="en-US" smtClean="0"/>
              <a:t>9/1/2016</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79F1D2A3-5E37-4D6D-8BF1-9D83D1DAAD4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10755"/>
            <a:ext cx="7543800" cy="2151445"/>
          </a:xfrm>
        </p:spPr>
        <p:txBody>
          <a:bodyPr/>
          <a:lstStyle/>
          <a:p>
            <a:r>
              <a:rPr lang="en-US" dirty="0" smtClean="0"/>
              <a:t>Gifted and Talented Education Program </a:t>
            </a:r>
            <a:endParaRPr lang="en-US" dirty="0"/>
          </a:p>
        </p:txBody>
      </p:sp>
      <p:sp>
        <p:nvSpPr>
          <p:cNvPr id="3" name="Subtitle 2"/>
          <p:cNvSpPr>
            <a:spLocks noGrp="1"/>
          </p:cNvSpPr>
          <p:nvPr>
            <p:ph type="subTitle" idx="1"/>
          </p:nvPr>
        </p:nvSpPr>
        <p:spPr>
          <a:xfrm>
            <a:off x="4419600" y="5105400"/>
            <a:ext cx="4191000" cy="1066800"/>
          </a:xfrm>
        </p:spPr>
        <p:txBody>
          <a:bodyPr/>
          <a:lstStyle/>
          <a:p>
            <a:r>
              <a:rPr lang="en-US" dirty="0" smtClean="0"/>
              <a:t>Board of Education Presentation </a:t>
            </a:r>
          </a:p>
          <a:p>
            <a:r>
              <a:rPr lang="en-US" dirty="0" smtClean="0"/>
              <a:t>September 6, 2016</a:t>
            </a:r>
            <a:endParaRPr lang="en-US" dirty="0"/>
          </a:p>
        </p:txBody>
      </p:sp>
      <p:pic>
        <p:nvPicPr>
          <p:cNvPr id="5" name="Picture 2" descr="C:\Users\perezc\AppData\Local\Microsoft\Windows\Temporary Internet Files\Content.Outlook\UJFL4PS0\201609010849_0001 (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041" t="5204" r="1843" b="22998"/>
          <a:stretch/>
        </p:blipFill>
        <p:spPr bwMode="auto">
          <a:xfrm rot="16260000">
            <a:off x="624910" y="2820050"/>
            <a:ext cx="3710804" cy="306753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New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4733098"/>
            <a:ext cx="1676400" cy="500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8488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erezc\AppData\Local\Microsoft\Windows\Temporary Internet Files\Content.Outlook\UJFL4PS0\201609010850_0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037" t="7200" r="5181" b="9467"/>
          <a:stretch/>
        </p:blipFill>
        <p:spPr bwMode="auto">
          <a:xfrm rot="10800000">
            <a:off x="685800" y="685800"/>
            <a:ext cx="7790691"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812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erezc\AppData\Local\Microsoft\Windows\Temporary Internet Files\Content.Outlook\UJFL4PS0\201609010850_0001 (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73" t="11334" r="7052" b="13333"/>
          <a:stretch/>
        </p:blipFill>
        <p:spPr bwMode="auto">
          <a:xfrm rot="10800000">
            <a:off x="1066800" y="1143000"/>
            <a:ext cx="6629400" cy="440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579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erezc\AppData\Local\Microsoft\Windows\Temporary Internet Files\Content.Outlook\UJFL4PS0\201609010850_0001 (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36" t="18133" r="10024" b="13600"/>
          <a:stretch/>
        </p:blipFill>
        <p:spPr bwMode="auto">
          <a:xfrm rot="10800000">
            <a:off x="1066800" y="1066800"/>
            <a:ext cx="7059168" cy="4681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188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erezc\AppData\Local\Microsoft\Windows\Temporary Internet Files\Content.Outlook\UJFL4PS0\201609010850_0001 (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21" t="6134" r="4049" b="3734"/>
          <a:stretch/>
        </p:blipFill>
        <p:spPr bwMode="auto">
          <a:xfrm>
            <a:off x="838200" y="585216"/>
            <a:ext cx="7259683" cy="544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340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perezc\AppData\Local\Microsoft\Windows\Temporary Internet Files\Content.Outlook\UJFL4PS0\201609010850_0001 (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27" t="6800" r="4049" b="4532"/>
          <a:stretch/>
        </p:blipFill>
        <p:spPr bwMode="auto">
          <a:xfrm>
            <a:off x="838200" y="838200"/>
            <a:ext cx="7033744" cy="520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062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erezc\AppData\Local\Microsoft\Windows\Temporary Internet Files\Content.Outlook\UJFL4PS0\201609010851_0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15" t="24175" r="3945" b="3734"/>
          <a:stretch/>
        </p:blipFill>
        <p:spPr bwMode="auto">
          <a:xfrm>
            <a:off x="1159763" y="1752600"/>
            <a:ext cx="6548109" cy="39164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perezc\AppData\Local\Microsoft\Windows\Temporary Internet Files\Content.Outlook\UJFL4PS0\201609010851_0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15" t="5600" r="3945" b="84353"/>
          <a:stretch/>
        </p:blipFill>
        <p:spPr bwMode="auto">
          <a:xfrm>
            <a:off x="1252728" y="228600"/>
            <a:ext cx="6548109" cy="5458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3882" y="914400"/>
            <a:ext cx="8305800" cy="584775"/>
          </a:xfrm>
          <a:prstGeom prst="rect">
            <a:avLst/>
          </a:prstGeom>
          <a:noFill/>
        </p:spPr>
        <p:txBody>
          <a:bodyPr wrap="square" rtlCol="0">
            <a:spAutoFit/>
          </a:bodyPr>
          <a:lstStyle/>
          <a:p>
            <a:pPr algn="ctr"/>
            <a:r>
              <a:rPr lang="en-US" sz="3200" dirty="0" smtClean="0">
                <a:latin typeface="Aharoni" panose="02010803020104030203" pitchFamily="2" charset="-79"/>
                <a:cs typeface="Aharoni" panose="02010803020104030203" pitchFamily="2" charset="-79"/>
              </a:rPr>
              <a:t>Avondale Magnet Program for the Gifted </a:t>
            </a:r>
            <a:endParaRPr lang="en-US" sz="3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654822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Proposed Timeline</a:t>
            </a:r>
            <a:endParaRPr lang="en-US" dirty="0"/>
          </a:p>
        </p:txBody>
      </p:sp>
      <p:pic>
        <p:nvPicPr>
          <p:cNvPr id="19458" name="Picture 2" descr="C:\Users\perezc\AppData\Local\Microsoft\Windows\Temporary Internet Files\Content.IE5\KIVMSYHN\Calendar-Planning-phot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4224" y="990600"/>
            <a:ext cx="4292600"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222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33203966"/>
              </p:ext>
            </p:extLst>
          </p:nvPr>
        </p:nvGraphicFramePr>
        <p:xfrm>
          <a:off x="533400" y="1752600"/>
          <a:ext cx="7848600" cy="3845933"/>
        </p:xfrm>
        <a:graphic>
          <a:graphicData uri="http://schemas.openxmlformats.org/drawingml/2006/table">
            <a:tbl>
              <a:tblPr firstRow="1" firstCol="1" bandRow="1">
                <a:tableStyleId>{5C22544A-7EE6-4342-B048-85BDC9FD1C3A}</a:tableStyleId>
              </a:tblPr>
              <a:tblGrid>
                <a:gridCol w="1416289"/>
                <a:gridCol w="6432311"/>
              </a:tblGrid>
              <a:tr h="756785">
                <a:tc>
                  <a:txBody>
                    <a:bodyPr/>
                    <a:lstStyle/>
                    <a:p>
                      <a:pPr marL="0" marR="0">
                        <a:lnSpc>
                          <a:spcPct val="115000"/>
                        </a:lnSpc>
                        <a:spcBef>
                          <a:spcPts val="0"/>
                        </a:spcBef>
                        <a:spcAft>
                          <a:spcPts val="1000"/>
                        </a:spcAft>
                      </a:pPr>
                      <a:r>
                        <a:rPr lang="en-US" sz="1400" dirty="0">
                          <a:effectLst/>
                        </a:rPr>
                        <a:t>August 18</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Share Information with Administrative Staff regarding GT – invite Ann</a:t>
                      </a:r>
                    </a:p>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r>
              <a:tr h="756785">
                <a:tc>
                  <a:txBody>
                    <a:bodyPr/>
                    <a:lstStyle/>
                    <a:p>
                      <a:pPr marL="0" marR="0">
                        <a:lnSpc>
                          <a:spcPct val="115000"/>
                        </a:lnSpc>
                        <a:spcBef>
                          <a:spcPts val="0"/>
                        </a:spcBef>
                        <a:spcAft>
                          <a:spcPts val="1000"/>
                        </a:spcAft>
                      </a:pPr>
                      <a:r>
                        <a:rPr lang="en-US" sz="1400">
                          <a:effectLst/>
                        </a:rPr>
                        <a:t>August 25</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dirty="0">
                          <a:effectLst/>
                        </a:rPr>
                        <a:t>Meeting with Parent Group – Gifted Education in Eastern Oakland County parent network</a:t>
                      </a:r>
                      <a:endParaRPr lang="en-US" sz="1600" dirty="0">
                        <a:effectLst/>
                        <a:latin typeface="Calibri"/>
                        <a:ea typeface="Calibri"/>
                        <a:cs typeface="Times New Roman"/>
                      </a:endParaRPr>
                    </a:p>
                  </a:txBody>
                  <a:tcPr marL="68580" marR="68580" marT="0" marB="0"/>
                </a:tc>
              </a:tr>
              <a:tr h="756785">
                <a:tc>
                  <a:txBody>
                    <a:bodyPr/>
                    <a:lstStyle/>
                    <a:p>
                      <a:pPr marL="0" marR="0">
                        <a:lnSpc>
                          <a:spcPct val="115000"/>
                        </a:lnSpc>
                        <a:spcBef>
                          <a:spcPts val="0"/>
                        </a:spcBef>
                        <a:spcAft>
                          <a:spcPts val="1000"/>
                        </a:spcAft>
                      </a:pPr>
                      <a:r>
                        <a:rPr lang="en-US" sz="1400">
                          <a:effectLst/>
                        </a:rPr>
                        <a:t>September 1</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dirty="0">
                          <a:effectLst/>
                        </a:rPr>
                        <a:t>Job Descriptions, Roles and Expectations completed for Teacher, Coordinator and TC</a:t>
                      </a:r>
                      <a:endParaRPr lang="en-US" sz="1600" dirty="0">
                        <a:effectLst/>
                        <a:latin typeface="Calibri"/>
                        <a:ea typeface="Calibri"/>
                        <a:cs typeface="Times New Roman"/>
                      </a:endParaRPr>
                    </a:p>
                  </a:txBody>
                  <a:tcPr marL="68580" marR="68580" marT="0" marB="0"/>
                </a:tc>
              </a:tr>
              <a:tr h="367165">
                <a:tc>
                  <a:txBody>
                    <a:bodyPr/>
                    <a:lstStyle/>
                    <a:p>
                      <a:pPr marL="0" marR="0">
                        <a:lnSpc>
                          <a:spcPct val="115000"/>
                        </a:lnSpc>
                        <a:spcBef>
                          <a:spcPts val="0"/>
                        </a:spcBef>
                        <a:spcAft>
                          <a:spcPts val="1000"/>
                        </a:spcAft>
                      </a:pPr>
                      <a:r>
                        <a:rPr lang="en-US" sz="1400">
                          <a:effectLst/>
                        </a:rPr>
                        <a:t>September 6</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dirty="0">
                          <a:effectLst/>
                        </a:rPr>
                        <a:t>Board Presentation</a:t>
                      </a:r>
                      <a:endParaRPr lang="en-US" sz="1600" dirty="0">
                        <a:effectLst/>
                        <a:latin typeface="Calibri"/>
                        <a:ea typeface="Calibri"/>
                        <a:cs typeface="Times New Roman"/>
                      </a:endParaRPr>
                    </a:p>
                  </a:txBody>
                  <a:tcPr marL="68580" marR="68580" marT="0" marB="0"/>
                </a:tc>
              </a:tr>
              <a:tr h="367165">
                <a:tc>
                  <a:txBody>
                    <a:bodyPr/>
                    <a:lstStyle/>
                    <a:p>
                      <a:pPr marL="0" marR="0">
                        <a:lnSpc>
                          <a:spcPct val="115000"/>
                        </a:lnSpc>
                        <a:spcBef>
                          <a:spcPts val="0"/>
                        </a:spcBef>
                        <a:spcAft>
                          <a:spcPts val="1000"/>
                        </a:spcAft>
                      </a:pPr>
                      <a:r>
                        <a:rPr lang="en-US" sz="1400">
                          <a:effectLst/>
                        </a:rPr>
                        <a:t>September 19</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dirty="0">
                          <a:effectLst/>
                        </a:rPr>
                        <a:t>Board Meeting Approval</a:t>
                      </a:r>
                      <a:endParaRPr lang="en-US" sz="1600" dirty="0">
                        <a:effectLst/>
                        <a:latin typeface="Calibri"/>
                        <a:ea typeface="Calibri"/>
                        <a:cs typeface="Times New Roman"/>
                      </a:endParaRPr>
                    </a:p>
                  </a:txBody>
                  <a:tcPr marL="68580" marR="68580" marT="0" marB="0"/>
                </a:tc>
              </a:tr>
              <a:tr h="756785">
                <a:tc>
                  <a:txBody>
                    <a:bodyPr/>
                    <a:lstStyle/>
                    <a:p>
                      <a:pPr marL="0" marR="0">
                        <a:lnSpc>
                          <a:spcPct val="115000"/>
                        </a:lnSpc>
                        <a:spcBef>
                          <a:spcPts val="0"/>
                        </a:spcBef>
                        <a:spcAft>
                          <a:spcPts val="1000"/>
                        </a:spcAft>
                      </a:pPr>
                      <a:r>
                        <a:rPr lang="en-US" sz="1400">
                          <a:effectLst/>
                        </a:rPr>
                        <a:t>September 26</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Volunteer Staff Meetings in Elementary Buildings – GT Information </a:t>
                      </a:r>
                    </a:p>
                    <a:p>
                      <a:pPr marL="0" marR="0">
                        <a:lnSpc>
                          <a:spcPct val="115000"/>
                        </a:lnSpc>
                        <a:spcBef>
                          <a:spcPts val="0"/>
                        </a:spcBef>
                        <a:spcAft>
                          <a:spcPts val="0"/>
                        </a:spcAft>
                      </a:pPr>
                      <a:r>
                        <a:rPr lang="en-US" sz="1600" dirty="0" smtClean="0">
                          <a:effectLst/>
                        </a:rPr>
                        <a:t>Have </a:t>
                      </a:r>
                      <a:r>
                        <a:rPr lang="en-US" sz="1600" dirty="0">
                          <a:effectLst/>
                        </a:rPr>
                        <a:t>ready for distribution – Nomination </a:t>
                      </a:r>
                      <a:r>
                        <a:rPr lang="en-US" sz="1600" dirty="0" smtClean="0">
                          <a:effectLst/>
                        </a:rPr>
                        <a:t>Packet</a:t>
                      </a:r>
                      <a:endParaRPr lang="en-US" sz="1600" dirty="0">
                        <a:effectLst/>
                        <a:latin typeface="Calibri"/>
                        <a:ea typeface="Calibri"/>
                        <a:cs typeface="Times New Roman"/>
                      </a:endParaRPr>
                    </a:p>
                  </a:txBody>
                  <a:tcPr marL="68580" marR="68580" marT="0" marB="0"/>
                </a:tc>
              </a:tr>
            </a:tbl>
          </a:graphicData>
        </a:graphic>
      </p:graphicFrame>
      <p:sp>
        <p:nvSpPr>
          <p:cNvPr id="3" name="Title 2"/>
          <p:cNvSpPr>
            <a:spLocks noGrp="1"/>
          </p:cNvSpPr>
          <p:nvPr>
            <p:ph type="title"/>
          </p:nvPr>
        </p:nvSpPr>
        <p:spPr>
          <a:xfrm>
            <a:off x="533400" y="609600"/>
            <a:ext cx="7543800" cy="914400"/>
          </a:xfrm>
        </p:spPr>
        <p:txBody>
          <a:bodyPr/>
          <a:lstStyle/>
          <a:p>
            <a:r>
              <a:rPr lang="en-US" dirty="0" smtClean="0"/>
              <a:t>August &amp; September</a:t>
            </a:r>
            <a:endParaRPr lang="en-US" dirty="0"/>
          </a:p>
        </p:txBody>
      </p:sp>
    </p:spTree>
    <p:extLst>
      <p:ext uri="{BB962C8B-B14F-4D97-AF65-F5344CB8AC3E}">
        <p14:creationId xmlns:p14="http://schemas.microsoft.com/office/powerpoint/2010/main" val="2203652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24628850"/>
              </p:ext>
            </p:extLst>
          </p:nvPr>
        </p:nvGraphicFramePr>
        <p:xfrm>
          <a:off x="609600" y="1219200"/>
          <a:ext cx="7620000" cy="4739640"/>
        </p:xfrm>
        <a:graphic>
          <a:graphicData uri="http://schemas.openxmlformats.org/drawingml/2006/table">
            <a:tbl>
              <a:tblPr firstRow="1" firstCol="1" bandRow="1">
                <a:tableStyleId>{5C22544A-7EE6-4342-B048-85BDC9FD1C3A}</a:tableStyleId>
              </a:tblPr>
              <a:tblGrid>
                <a:gridCol w="1375037"/>
                <a:gridCol w="6244963"/>
              </a:tblGrid>
              <a:tr h="533400">
                <a:tc>
                  <a:txBody>
                    <a:bodyPr/>
                    <a:lstStyle/>
                    <a:p>
                      <a:pPr marL="0" marR="0">
                        <a:lnSpc>
                          <a:spcPct val="115000"/>
                        </a:lnSpc>
                        <a:spcBef>
                          <a:spcPts val="0"/>
                        </a:spcBef>
                        <a:spcAft>
                          <a:spcPts val="1000"/>
                        </a:spcAft>
                      </a:pPr>
                      <a:r>
                        <a:rPr lang="en-US" sz="1400" dirty="0">
                          <a:effectLst/>
                        </a:rPr>
                        <a:t>October 3</a:t>
                      </a:r>
                      <a:r>
                        <a:rPr lang="en-US" sz="1400" baseline="30000" dirty="0">
                          <a:effectLst/>
                        </a:rPr>
                        <a:t>rd</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Send Parent Meeting Invites</a:t>
                      </a:r>
                    </a:p>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r>
              <a:tr h="533400">
                <a:tc>
                  <a:txBody>
                    <a:bodyPr/>
                    <a:lstStyle/>
                    <a:p>
                      <a:pPr marL="0" marR="0">
                        <a:lnSpc>
                          <a:spcPct val="115000"/>
                        </a:lnSpc>
                        <a:spcBef>
                          <a:spcPts val="0"/>
                        </a:spcBef>
                        <a:spcAft>
                          <a:spcPts val="1000"/>
                        </a:spcAft>
                      </a:pPr>
                      <a:r>
                        <a:rPr lang="en-US" sz="1400">
                          <a:effectLst/>
                        </a:rPr>
                        <a:t>October 15</a:t>
                      </a:r>
                      <a:r>
                        <a:rPr lang="en-US" sz="1400" baseline="30000">
                          <a:effectLst/>
                        </a:rPr>
                        <a:t>th</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Gifted and Talented Conference</a:t>
                      </a:r>
                    </a:p>
                    <a:p>
                      <a:pPr marL="0" marR="0">
                        <a:lnSpc>
                          <a:spcPct val="115000"/>
                        </a:lnSpc>
                        <a:spcBef>
                          <a:spcPts val="0"/>
                        </a:spcBef>
                        <a:spcAft>
                          <a:spcPts val="1000"/>
                        </a:spcAft>
                      </a:pPr>
                      <a:r>
                        <a:rPr lang="en-US" sz="1600" dirty="0">
                          <a:effectLst/>
                        </a:rPr>
                        <a:t> </a:t>
                      </a:r>
                      <a:endParaRPr lang="en-US" sz="1600" dirty="0">
                        <a:effectLst/>
                        <a:latin typeface="Calibri"/>
                        <a:ea typeface="Calibri"/>
                        <a:cs typeface="Times New Roman"/>
                      </a:endParaRPr>
                    </a:p>
                  </a:txBody>
                  <a:tcPr marL="68580" marR="68580" marT="0" marB="0"/>
                </a:tc>
              </a:tr>
              <a:tr h="533400">
                <a:tc>
                  <a:txBody>
                    <a:bodyPr/>
                    <a:lstStyle/>
                    <a:p>
                      <a:pPr marL="0" marR="0">
                        <a:lnSpc>
                          <a:spcPct val="115000"/>
                        </a:lnSpc>
                        <a:spcBef>
                          <a:spcPts val="0"/>
                        </a:spcBef>
                        <a:spcAft>
                          <a:spcPts val="1000"/>
                        </a:spcAft>
                      </a:pPr>
                      <a:r>
                        <a:rPr lang="en-US" sz="1400">
                          <a:effectLst/>
                        </a:rPr>
                        <a:t>October 18</a:t>
                      </a:r>
                      <a:r>
                        <a:rPr lang="en-US" sz="1400" baseline="30000">
                          <a:effectLst/>
                        </a:rPr>
                        <a:t>th</a:t>
                      </a:r>
                      <a:r>
                        <a:rPr lang="en-US" sz="1400">
                          <a:effectLst/>
                        </a:rPr>
                        <a:t>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Parent Meeting at Woodland (Distribute Nomination Packet)</a:t>
                      </a:r>
                    </a:p>
                    <a:p>
                      <a:pPr marL="0" marR="0">
                        <a:lnSpc>
                          <a:spcPct val="115000"/>
                        </a:lnSpc>
                        <a:spcBef>
                          <a:spcPts val="0"/>
                        </a:spcBef>
                        <a:spcAft>
                          <a:spcPts val="1000"/>
                        </a:spcAft>
                      </a:pPr>
                      <a:r>
                        <a:rPr lang="en-US" sz="1600" dirty="0">
                          <a:effectLst/>
                        </a:rPr>
                        <a:t> </a:t>
                      </a:r>
                      <a:endParaRPr lang="en-US" sz="1600" dirty="0">
                        <a:effectLst/>
                        <a:latin typeface="Calibri"/>
                        <a:ea typeface="Calibri"/>
                        <a:cs typeface="Times New Roman"/>
                      </a:endParaRPr>
                    </a:p>
                  </a:txBody>
                  <a:tcPr marL="68580" marR="68580" marT="0" marB="0"/>
                </a:tc>
              </a:tr>
              <a:tr h="533400">
                <a:tc>
                  <a:txBody>
                    <a:bodyPr/>
                    <a:lstStyle/>
                    <a:p>
                      <a:pPr marL="0" marR="0">
                        <a:lnSpc>
                          <a:spcPct val="115000"/>
                        </a:lnSpc>
                        <a:spcBef>
                          <a:spcPts val="0"/>
                        </a:spcBef>
                        <a:spcAft>
                          <a:spcPts val="1000"/>
                        </a:spcAft>
                      </a:pPr>
                      <a:r>
                        <a:rPr lang="en-US" sz="1400">
                          <a:effectLst/>
                        </a:rPr>
                        <a:t>October 19</a:t>
                      </a:r>
                      <a:r>
                        <a:rPr lang="en-US" sz="1400" baseline="30000">
                          <a:effectLst/>
                        </a:rPr>
                        <a:t>th</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Parent Meeting at Auburn (Distribute Nomination Packet)</a:t>
                      </a:r>
                    </a:p>
                    <a:p>
                      <a:pPr marL="0" marR="0">
                        <a:lnSpc>
                          <a:spcPct val="115000"/>
                        </a:lnSpc>
                        <a:spcBef>
                          <a:spcPts val="0"/>
                        </a:spcBef>
                        <a:spcAft>
                          <a:spcPts val="1000"/>
                        </a:spcAft>
                      </a:pPr>
                      <a:r>
                        <a:rPr lang="en-US" sz="1600" dirty="0">
                          <a:effectLst/>
                        </a:rPr>
                        <a:t> </a:t>
                      </a:r>
                      <a:endParaRPr lang="en-US" sz="1600" dirty="0">
                        <a:effectLst/>
                        <a:latin typeface="Calibri"/>
                        <a:ea typeface="Calibri"/>
                        <a:cs typeface="Times New Roman"/>
                      </a:endParaRPr>
                    </a:p>
                  </a:txBody>
                  <a:tcPr marL="68580" marR="68580" marT="0" marB="0"/>
                </a:tc>
              </a:tr>
              <a:tr h="533400">
                <a:tc>
                  <a:txBody>
                    <a:bodyPr/>
                    <a:lstStyle/>
                    <a:p>
                      <a:pPr marL="0" marR="0">
                        <a:lnSpc>
                          <a:spcPct val="115000"/>
                        </a:lnSpc>
                        <a:spcBef>
                          <a:spcPts val="0"/>
                        </a:spcBef>
                        <a:spcAft>
                          <a:spcPts val="1000"/>
                        </a:spcAft>
                      </a:pPr>
                      <a:r>
                        <a:rPr lang="en-US" sz="1400">
                          <a:effectLst/>
                        </a:rPr>
                        <a:t>October 24</a:t>
                      </a:r>
                      <a:r>
                        <a:rPr lang="en-US" sz="1400" baseline="30000">
                          <a:effectLst/>
                        </a:rPr>
                        <a:t>th</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Post Teacher Position (Goal:  Determine by Thanksgiving Break – Nov. 23)</a:t>
                      </a:r>
                    </a:p>
                    <a:p>
                      <a:pPr marL="0" marR="0">
                        <a:lnSpc>
                          <a:spcPct val="115000"/>
                        </a:lnSpc>
                        <a:spcBef>
                          <a:spcPts val="0"/>
                        </a:spcBef>
                        <a:spcAft>
                          <a:spcPts val="1000"/>
                        </a:spcAft>
                      </a:pPr>
                      <a:r>
                        <a:rPr lang="en-US" sz="1600" dirty="0">
                          <a:effectLst/>
                        </a:rPr>
                        <a:t> </a:t>
                      </a:r>
                      <a:endParaRPr lang="en-US" sz="1600" dirty="0">
                        <a:effectLst/>
                        <a:latin typeface="Calibri"/>
                        <a:ea typeface="Calibri"/>
                        <a:cs typeface="Times New Roman"/>
                      </a:endParaRPr>
                    </a:p>
                  </a:txBody>
                  <a:tcPr marL="68580" marR="68580" marT="0" marB="0"/>
                </a:tc>
              </a:tr>
              <a:tr h="533400">
                <a:tc>
                  <a:txBody>
                    <a:bodyPr/>
                    <a:lstStyle/>
                    <a:p>
                      <a:pPr marL="0" marR="0">
                        <a:lnSpc>
                          <a:spcPct val="115000"/>
                        </a:lnSpc>
                        <a:spcBef>
                          <a:spcPts val="0"/>
                        </a:spcBef>
                        <a:spcAft>
                          <a:spcPts val="1000"/>
                        </a:spcAft>
                      </a:pPr>
                      <a:r>
                        <a:rPr lang="en-US" sz="1400">
                          <a:effectLst/>
                        </a:rPr>
                        <a:t>October 27</a:t>
                      </a:r>
                      <a:r>
                        <a:rPr lang="en-US" sz="1400" baseline="30000">
                          <a:effectLst/>
                        </a:rPr>
                        <a:t>th</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Parent Teacher Conferences</a:t>
                      </a:r>
                    </a:p>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r>
              <a:tr h="533400">
                <a:tc>
                  <a:txBody>
                    <a:bodyPr/>
                    <a:lstStyle/>
                    <a:p>
                      <a:pPr marL="0" marR="0">
                        <a:lnSpc>
                          <a:spcPct val="115000"/>
                        </a:lnSpc>
                        <a:spcBef>
                          <a:spcPts val="0"/>
                        </a:spcBef>
                        <a:spcAft>
                          <a:spcPts val="1000"/>
                        </a:spcAft>
                      </a:pPr>
                      <a:r>
                        <a:rPr lang="en-US" sz="1400">
                          <a:effectLst/>
                        </a:rPr>
                        <a:t>November 3</a:t>
                      </a:r>
                      <a:r>
                        <a:rPr lang="en-US" sz="1400" baseline="30000">
                          <a:effectLst/>
                        </a:rPr>
                        <a:t>rd</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Parent Teacher Conferences</a:t>
                      </a:r>
                    </a:p>
                    <a:p>
                      <a:pPr marL="0" marR="0">
                        <a:lnSpc>
                          <a:spcPct val="115000"/>
                        </a:lnSpc>
                        <a:spcBef>
                          <a:spcPts val="0"/>
                        </a:spcBef>
                        <a:spcAft>
                          <a:spcPts val="1000"/>
                        </a:spcAft>
                      </a:pPr>
                      <a:r>
                        <a:rPr lang="en-US" sz="1600" dirty="0">
                          <a:effectLst/>
                        </a:rPr>
                        <a:t> </a:t>
                      </a:r>
                      <a:endParaRPr lang="en-US" sz="1600" dirty="0">
                        <a:effectLst/>
                        <a:latin typeface="Calibri"/>
                        <a:ea typeface="Calibri"/>
                        <a:cs typeface="Times New Roman"/>
                      </a:endParaRPr>
                    </a:p>
                  </a:txBody>
                  <a:tcPr marL="68580" marR="68580" marT="0" marB="0"/>
                </a:tc>
              </a:tr>
              <a:tr h="533400">
                <a:tc>
                  <a:txBody>
                    <a:bodyPr/>
                    <a:lstStyle/>
                    <a:p>
                      <a:pPr marL="0" marR="0">
                        <a:lnSpc>
                          <a:spcPct val="115000"/>
                        </a:lnSpc>
                        <a:spcBef>
                          <a:spcPts val="0"/>
                        </a:spcBef>
                        <a:spcAft>
                          <a:spcPts val="1000"/>
                        </a:spcAft>
                      </a:pPr>
                      <a:r>
                        <a:rPr lang="en-US" sz="1400" dirty="0">
                          <a:effectLst/>
                        </a:rPr>
                        <a:t>November 18</a:t>
                      </a:r>
                      <a:r>
                        <a:rPr lang="en-US" sz="1400" baseline="30000" dirty="0">
                          <a:effectLst/>
                        </a:rPr>
                        <a:t>th</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Parent and Teacher Nomination Packets Due</a:t>
                      </a:r>
                    </a:p>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r>
            </a:tbl>
          </a:graphicData>
        </a:graphic>
      </p:graphicFrame>
      <p:sp>
        <p:nvSpPr>
          <p:cNvPr id="3" name="Title 2"/>
          <p:cNvSpPr>
            <a:spLocks noGrp="1"/>
          </p:cNvSpPr>
          <p:nvPr>
            <p:ph type="title"/>
          </p:nvPr>
        </p:nvSpPr>
        <p:spPr>
          <a:xfrm>
            <a:off x="533400" y="228600"/>
            <a:ext cx="7543800" cy="914400"/>
          </a:xfrm>
        </p:spPr>
        <p:txBody>
          <a:bodyPr/>
          <a:lstStyle/>
          <a:p>
            <a:r>
              <a:rPr lang="en-US" dirty="0" smtClean="0"/>
              <a:t>October &amp; November</a:t>
            </a:r>
            <a:endParaRPr lang="en-US" sz="2400" dirty="0"/>
          </a:p>
        </p:txBody>
      </p:sp>
      <p:sp>
        <p:nvSpPr>
          <p:cNvPr id="2" name="TextBox 1"/>
          <p:cNvSpPr txBox="1"/>
          <p:nvPr/>
        </p:nvSpPr>
        <p:spPr>
          <a:xfrm>
            <a:off x="533400" y="5972818"/>
            <a:ext cx="7696200" cy="369332"/>
          </a:xfrm>
          <a:prstGeom prst="rect">
            <a:avLst/>
          </a:prstGeom>
          <a:noFill/>
        </p:spPr>
        <p:txBody>
          <a:bodyPr wrap="square" rtlCol="0">
            <a:spAutoFit/>
          </a:bodyPr>
          <a:lstStyle/>
          <a:p>
            <a:r>
              <a:rPr lang="en-US" dirty="0" smtClean="0"/>
              <a:t>*Month of October:  Review District-wide child study process (S3, TAT)</a:t>
            </a:r>
            <a:endParaRPr lang="en-US" dirty="0"/>
          </a:p>
        </p:txBody>
      </p:sp>
    </p:spTree>
    <p:extLst>
      <p:ext uri="{BB962C8B-B14F-4D97-AF65-F5344CB8AC3E}">
        <p14:creationId xmlns:p14="http://schemas.microsoft.com/office/powerpoint/2010/main" val="4012921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47934471"/>
              </p:ext>
            </p:extLst>
          </p:nvPr>
        </p:nvGraphicFramePr>
        <p:xfrm>
          <a:off x="914400" y="1752600"/>
          <a:ext cx="7391400" cy="4486656"/>
        </p:xfrm>
        <a:graphic>
          <a:graphicData uri="http://schemas.openxmlformats.org/drawingml/2006/table">
            <a:tbl>
              <a:tblPr firstRow="1" firstCol="1" bandRow="1">
                <a:tableStyleId>{5C22544A-7EE6-4342-B048-85BDC9FD1C3A}</a:tableStyleId>
              </a:tblPr>
              <a:tblGrid>
                <a:gridCol w="1333786"/>
                <a:gridCol w="6057614"/>
              </a:tblGrid>
              <a:tr h="542925">
                <a:tc>
                  <a:txBody>
                    <a:bodyPr/>
                    <a:lstStyle/>
                    <a:p>
                      <a:pPr marL="0" marR="0">
                        <a:lnSpc>
                          <a:spcPct val="115000"/>
                        </a:lnSpc>
                        <a:spcBef>
                          <a:spcPts val="0"/>
                        </a:spcBef>
                        <a:spcAft>
                          <a:spcPts val="1000"/>
                        </a:spcAft>
                      </a:pPr>
                      <a:r>
                        <a:rPr lang="en-US" sz="1400" dirty="0">
                          <a:effectLst/>
                        </a:rPr>
                        <a:t>December </a:t>
                      </a:r>
                      <a:r>
                        <a:rPr lang="en-US" sz="1600" dirty="0">
                          <a:effectLst/>
                        </a:rPr>
                        <a:t>2</a:t>
                      </a:r>
                      <a:r>
                        <a:rPr lang="en-US" sz="1600" baseline="30000" dirty="0">
                          <a:effectLst/>
                        </a:rPr>
                        <a:t>nd</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Teacher Nomination and Indication Surveys Due</a:t>
                      </a:r>
                    </a:p>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r>
              <a:tr h="542925">
                <a:tc>
                  <a:txBody>
                    <a:bodyPr/>
                    <a:lstStyle/>
                    <a:p>
                      <a:pPr marL="0" marR="0">
                        <a:lnSpc>
                          <a:spcPct val="115000"/>
                        </a:lnSpc>
                        <a:spcBef>
                          <a:spcPts val="0"/>
                        </a:spcBef>
                        <a:spcAft>
                          <a:spcPts val="1000"/>
                        </a:spcAft>
                      </a:pPr>
                      <a:r>
                        <a:rPr lang="en-US" sz="1400">
                          <a:effectLst/>
                        </a:rPr>
                        <a:t>December 6</a:t>
                      </a:r>
                      <a:r>
                        <a:rPr lang="en-US" sz="1400" baseline="30000">
                          <a:effectLst/>
                        </a:rPr>
                        <a:t>th</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Selection Committee</a:t>
                      </a:r>
                    </a:p>
                    <a:p>
                      <a:pPr marL="0" marR="0">
                        <a:lnSpc>
                          <a:spcPct val="115000"/>
                        </a:lnSpc>
                        <a:spcBef>
                          <a:spcPts val="0"/>
                        </a:spcBef>
                        <a:spcAft>
                          <a:spcPts val="1000"/>
                        </a:spcAft>
                      </a:pPr>
                      <a:r>
                        <a:rPr lang="en-US" sz="1600" dirty="0">
                          <a:effectLst/>
                        </a:rPr>
                        <a:t> </a:t>
                      </a:r>
                      <a:endParaRPr lang="en-US" sz="1600" dirty="0">
                        <a:effectLst/>
                        <a:latin typeface="Calibri"/>
                        <a:ea typeface="Calibri"/>
                        <a:cs typeface="Times New Roman"/>
                      </a:endParaRPr>
                    </a:p>
                  </a:txBody>
                  <a:tcPr marL="68580" marR="68580" marT="0" marB="0"/>
                </a:tc>
              </a:tr>
              <a:tr h="542925">
                <a:tc>
                  <a:txBody>
                    <a:bodyPr/>
                    <a:lstStyle/>
                    <a:p>
                      <a:pPr marL="0" marR="0">
                        <a:lnSpc>
                          <a:spcPct val="115000"/>
                        </a:lnSpc>
                        <a:spcBef>
                          <a:spcPts val="0"/>
                        </a:spcBef>
                        <a:spcAft>
                          <a:spcPts val="1000"/>
                        </a:spcAft>
                      </a:pPr>
                      <a:r>
                        <a:rPr lang="en-US" sz="1400">
                          <a:effectLst/>
                        </a:rPr>
                        <a:t>December 7</a:t>
                      </a:r>
                      <a:r>
                        <a:rPr lang="en-US" sz="1400" baseline="30000">
                          <a:effectLst/>
                        </a:rPr>
                        <a:t>th</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Selection Committee</a:t>
                      </a:r>
                    </a:p>
                    <a:p>
                      <a:pPr marL="0" marR="0">
                        <a:lnSpc>
                          <a:spcPct val="115000"/>
                        </a:lnSpc>
                        <a:spcBef>
                          <a:spcPts val="0"/>
                        </a:spcBef>
                        <a:spcAft>
                          <a:spcPts val="1000"/>
                        </a:spcAft>
                      </a:pPr>
                      <a:r>
                        <a:rPr lang="en-US" sz="1600" dirty="0">
                          <a:effectLst/>
                        </a:rPr>
                        <a:t> </a:t>
                      </a:r>
                      <a:endParaRPr lang="en-US" sz="1600" dirty="0">
                        <a:effectLst/>
                        <a:latin typeface="Calibri"/>
                        <a:ea typeface="Calibri"/>
                        <a:cs typeface="Times New Roman"/>
                      </a:endParaRPr>
                    </a:p>
                  </a:txBody>
                  <a:tcPr marL="68580" marR="68580" marT="0" marB="0"/>
                </a:tc>
              </a:tr>
              <a:tr h="542925">
                <a:tc>
                  <a:txBody>
                    <a:bodyPr/>
                    <a:lstStyle/>
                    <a:p>
                      <a:pPr marL="0" marR="0">
                        <a:lnSpc>
                          <a:spcPct val="115000"/>
                        </a:lnSpc>
                        <a:spcBef>
                          <a:spcPts val="0"/>
                        </a:spcBef>
                        <a:spcAft>
                          <a:spcPts val="1000"/>
                        </a:spcAft>
                      </a:pPr>
                      <a:r>
                        <a:rPr lang="en-US" sz="1400">
                          <a:effectLst/>
                        </a:rPr>
                        <a:t>December 8</a:t>
                      </a:r>
                      <a:r>
                        <a:rPr lang="en-US" sz="1400" baseline="30000">
                          <a:effectLst/>
                        </a:rPr>
                        <a:t>th</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Send Letters to Parents</a:t>
                      </a:r>
                    </a:p>
                    <a:p>
                      <a:pPr marL="0" marR="0">
                        <a:lnSpc>
                          <a:spcPct val="115000"/>
                        </a:lnSpc>
                        <a:spcBef>
                          <a:spcPts val="0"/>
                        </a:spcBef>
                        <a:spcAft>
                          <a:spcPts val="1000"/>
                        </a:spcAft>
                      </a:pPr>
                      <a:r>
                        <a:rPr lang="en-US" sz="1600" dirty="0">
                          <a:effectLst/>
                        </a:rPr>
                        <a:t> </a:t>
                      </a:r>
                      <a:endParaRPr lang="en-US" sz="1600" dirty="0">
                        <a:effectLst/>
                        <a:latin typeface="Calibri"/>
                        <a:ea typeface="Calibri"/>
                        <a:cs typeface="Times New Roman"/>
                      </a:endParaRPr>
                    </a:p>
                  </a:txBody>
                  <a:tcPr marL="68580" marR="68580" marT="0" marB="0"/>
                </a:tc>
              </a:tr>
              <a:tr h="542925">
                <a:tc>
                  <a:txBody>
                    <a:bodyPr/>
                    <a:lstStyle/>
                    <a:p>
                      <a:pPr marL="0" marR="0">
                        <a:lnSpc>
                          <a:spcPct val="115000"/>
                        </a:lnSpc>
                        <a:spcBef>
                          <a:spcPts val="0"/>
                        </a:spcBef>
                        <a:spcAft>
                          <a:spcPts val="1000"/>
                        </a:spcAft>
                      </a:pPr>
                      <a:r>
                        <a:rPr lang="en-US" sz="1400">
                          <a:effectLst/>
                        </a:rPr>
                        <a:t>December 7</a:t>
                      </a:r>
                      <a:r>
                        <a:rPr lang="en-US" sz="1400" baseline="30000">
                          <a:effectLst/>
                        </a:rPr>
                        <a:t>th</a:t>
                      </a:r>
                      <a:r>
                        <a:rPr lang="en-US" sz="1400">
                          <a:effectLst/>
                        </a:rPr>
                        <a:t>– December 21</a:t>
                      </a:r>
                      <a:r>
                        <a:rPr lang="en-US" sz="1400" baseline="30000">
                          <a:effectLst/>
                        </a:rPr>
                        <a:t>st</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Parents Communicate Acceptance</a:t>
                      </a:r>
                    </a:p>
                    <a:p>
                      <a:pPr marL="0" marR="0">
                        <a:lnSpc>
                          <a:spcPct val="115000"/>
                        </a:lnSpc>
                        <a:spcBef>
                          <a:spcPts val="0"/>
                        </a:spcBef>
                        <a:spcAft>
                          <a:spcPts val="1000"/>
                        </a:spcAft>
                      </a:pPr>
                      <a:r>
                        <a:rPr lang="en-US" sz="1600" dirty="0">
                          <a:effectLst/>
                        </a:rPr>
                        <a:t> </a:t>
                      </a:r>
                      <a:endParaRPr lang="en-US" sz="1600" dirty="0">
                        <a:effectLst/>
                        <a:latin typeface="Calibri"/>
                        <a:ea typeface="Calibri"/>
                        <a:cs typeface="Times New Roman"/>
                      </a:endParaRPr>
                    </a:p>
                  </a:txBody>
                  <a:tcPr marL="68580" marR="68580" marT="0" marB="0"/>
                </a:tc>
              </a:tr>
              <a:tr h="542925">
                <a:tc>
                  <a:txBody>
                    <a:bodyPr/>
                    <a:lstStyle/>
                    <a:p>
                      <a:pPr marL="0" marR="0">
                        <a:lnSpc>
                          <a:spcPct val="115000"/>
                        </a:lnSpc>
                        <a:spcBef>
                          <a:spcPts val="0"/>
                        </a:spcBef>
                        <a:spcAft>
                          <a:spcPts val="1000"/>
                        </a:spcAft>
                      </a:pPr>
                      <a:r>
                        <a:rPr lang="en-US" sz="1400">
                          <a:effectLst/>
                        </a:rPr>
                        <a:t>December 14</a:t>
                      </a:r>
                      <a:r>
                        <a:rPr lang="en-US" sz="1400" baseline="30000">
                          <a:effectLst/>
                        </a:rPr>
                        <a:t>th</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Deadline Parents Submit Appeals</a:t>
                      </a:r>
                    </a:p>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r>
              <a:tr h="542925">
                <a:tc>
                  <a:txBody>
                    <a:bodyPr/>
                    <a:lstStyle/>
                    <a:p>
                      <a:pPr marL="0" marR="0">
                        <a:lnSpc>
                          <a:spcPct val="115000"/>
                        </a:lnSpc>
                        <a:spcBef>
                          <a:spcPts val="0"/>
                        </a:spcBef>
                        <a:spcAft>
                          <a:spcPts val="1000"/>
                        </a:spcAft>
                      </a:pPr>
                      <a:r>
                        <a:rPr lang="en-US" sz="1400">
                          <a:effectLst/>
                        </a:rPr>
                        <a:t>December 19</a:t>
                      </a:r>
                      <a:r>
                        <a:rPr lang="en-US" sz="1400" baseline="30000">
                          <a:effectLst/>
                        </a:rPr>
                        <a:t>th</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Appeal Committee Meets</a:t>
                      </a:r>
                    </a:p>
                    <a:p>
                      <a:pPr marL="0" marR="0">
                        <a:lnSpc>
                          <a:spcPct val="115000"/>
                        </a:lnSpc>
                        <a:spcBef>
                          <a:spcPts val="0"/>
                        </a:spcBef>
                        <a:spcAft>
                          <a:spcPts val="1000"/>
                        </a:spcAft>
                      </a:pPr>
                      <a:r>
                        <a:rPr lang="en-US" sz="1600" dirty="0">
                          <a:effectLst/>
                        </a:rPr>
                        <a:t> </a:t>
                      </a:r>
                      <a:endParaRPr lang="en-US" sz="1600" dirty="0">
                        <a:effectLst/>
                        <a:latin typeface="Calibri"/>
                        <a:ea typeface="Calibri"/>
                        <a:cs typeface="Times New Roman"/>
                      </a:endParaRPr>
                    </a:p>
                  </a:txBody>
                  <a:tcPr marL="68580" marR="68580" marT="0" marB="0"/>
                </a:tc>
              </a:tr>
              <a:tr h="542925">
                <a:tc>
                  <a:txBody>
                    <a:bodyPr/>
                    <a:lstStyle/>
                    <a:p>
                      <a:pPr marL="0" marR="0">
                        <a:lnSpc>
                          <a:spcPct val="115000"/>
                        </a:lnSpc>
                        <a:spcBef>
                          <a:spcPts val="0"/>
                        </a:spcBef>
                        <a:spcAft>
                          <a:spcPts val="1000"/>
                        </a:spcAft>
                      </a:pPr>
                      <a:r>
                        <a:rPr lang="en-US" sz="1400">
                          <a:effectLst/>
                        </a:rPr>
                        <a:t>December 20</a:t>
                      </a:r>
                      <a:r>
                        <a:rPr lang="en-US" sz="1400" baseline="30000">
                          <a:effectLst/>
                        </a:rPr>
                        <a:t>th</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Appeal Committee Meets</a:t>
                      </a:r>
                    </a:p>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r>
            </a:tbl>
          </a:graphicData>
        </a:graphic>
      </p:graphicFrame>
      <p:sp>
        <p:nvSpPr>
          <p:cNvPr id="3" name="Title 2"/>
          <p:cNvSpPr>
            <a:spLocks noGrp="1"/>
          </p:cNvSpPr>
          <p:nvPr>
            <p:ph type="title"/>
          </p:nvPr>
        </p:nvSpPr>
        <p:spPr>
          <a:xfrm>
            <a:off x="838200" y="609600"/>
            <a:ext cx="7543800" cy="914400"/>
          </a:xfrm>
        </p:spPr>
        <p:txBody>
          <a:bodyPr/>
          <a:lstStyle/>
          <a:p>
            <a:r>
              <a:rPr lang="en-US" dirty="0" smtClean="0"/>
              <a:t>December</a:t>
            </a:r>
            <a:endParaRPr lang="en-US" dirty="0"/>
          </a:p>
        </p:txBody>
      </p:sp>
    </p:spTree>
    <p:extLst>
      <p:ext uri="{BB962C8B-B14F-4D97-AF65-F5344CB8AC3E}">
        <p14:creationId xmlns:p14="http://schemas.microsoft.com/office/powerpoint/2010/main" val="1838440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00200"/>
            <a:ext cx="7696200" cy="4953000"/>
          </a:xfrm>
        </p:spPr>
        <p:txBody>
          <a:bodyPr>
            <a:normAutofit/>
          </a:bodyPr>
          <a:lstStyle/>
          <a:p>
            <a:pPr marL="18288" indent="0">
              <a:buNone/>
            </a:pPr>
            <a:r>
              <a:rPr lang="en-US" sz="2400" dirty="0" smtClean="0"/>
              <a:t>Gifted students possess some common characteristics. Recognizing these general traits and understanding how they may reveal themselves in the classroom is an important step toward working effectively with this unique group of children. </a:t>
            </a:r>
          </a:p>
          <a:p>
            <a:pPr marL="18288" indent="0">
              <a:buNone/>
            </a:pPr>
            <a:r>
              <a:rPr lang="en-US" sz="2400" dirty="0" smtClean="0"/>
              <a:t>Some of these behaviors are listed and described on the slides that follow.  Positive traits are included along with those behaviors that may frustrate you as a teacher. If a student in your classroom exhibits these characteristics on a consistent basis, there is a good chance he or she is gifted. </a:t>
            </a:r>
            <a:endParaRPr lang="en-US" sz="2400" dirty="0"/>
          </a:p>
        </p:txBody>
      </p:sp>
      <p:sp>
        <p:nvSpPr>
          <p:cNvPr id="4" name="Title 2"/>
          <p:cNvSpPr>
            <a:spLocks noGrp="1"/>
          </p:cNvSpPr>
          <p:nvPr>
            <p:ph type="title"/>
          </p:nvPr>
        </p:nvSpPr>
        <p:spPr>
          <a:xfrm>
            <a:off x="609600" y="609600"/>
            <a:ext cx="4419600" cy="914400"/>
          </a:xfrm>
        </p:spPr>
        <p:txBody>
          <a:bodyPr/>
          <a:lstStyle/>
          <a:p>
            <a:r>
              <a:rPr lang="en-US" sz="3600" dirty="0" smtClean="0"/>
              <a:t>How to Spot a Gifted Student</a:t>
            </a:r>
            <a:endParaRPr lang="en-US" sz="3600" dirty="0"/>
          </a:p>
        </p:txBody>
      </p:sp>
      <p:pic>
        <p:nvPicPr>
          <p:cNvPr id="5" name="Picture 2" descr="C:\Users\perezc\AppData\Local\Microsoft\Windows\Temporary Internet Files\Content.IE5\78U4WOF0\reflexi%C3%B3n%20personal%20e%20%C3%ADntim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533400"/>
            <a:ext cx="1066800" cy="1321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483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89941580"/>
              </p:ext>
            </p:extLst>
          </p:nvPr>
        </p:nvGraphicFramePr>
        <p:xfrm>
          <a:off x="914400" y="2209800"/>
          <a:ext cx="7467600" cy="2641600"/>
        </p:xfrm>
        <a:graphic>
          <a:graphicData uri="http://schemas.openxmlformats.org/drawingml/2006/table">
            <a:tbl>
              <a:tblPr firstRow="1" firstCol="1" bandRow="1">
                <a:tableStyleId>{5C22544A-7EE6-4342-B048-85BDC9FD1C3A}</a:tableStyleId>
              </a:tblPr>
              <a:tblGrid>
                <a:gridCol w="1347537"/>
                <a:gridCol w="6120063"/>
              </a:tblGrid>
              <a:tr h="660400">
                <a:tc>
                  <a:txBody>
                    <a:bodyPr/>
                    <a:lstStyle/>
                    <a:p>
                      <a:pPr marL="0" marR="0">
                        <a:lnSpc>
                          <a:spcPct val="115000"/>
                        </a:lnSpc>
                        <a:spcBef>
                          <a:spcPts val="0"/>
                        </a:spcBef>
                        <a:spcAft>
                          <a:spcPts val="1000"/>
                        </a:spcAft>
                      </a:pPr>
                      <a:r>
                        <a:rPr lang="en-US" sz="1600" dirty="0">
                          <a:effectLst/>
                        </a:rPr>
                        <a:t>January 4</a:t>
                      </a:r>
                      <a:r>
                        <a:rPr lang="en-US" sz="1600" baseline="30000" dirty="0">
                          <a:effectLst/>
                        </a:rPr>
                        <a:t>th</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Number of </a:t>
                      </a:r>
                      <a:r>
                        <a:rPr lang="en-US" sz="1600" dirty="0" smtClean="0">
                          <a:effectLst/>
                        </a:rPr>
                        <a:t>School of Choice </a:t>
                      </a:r>
                      <a:r>
                        <a:rPr lang="en-US" sz="1600" dirty="0">
                          <a:effectLst/>
                        </a:rPr>
                        <a:t>Open Seats Available to Jim</a:t>
                      </a:r>
                    </a:p>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r>
              <a:tr h="660400">
                <a:tc>
                  <a:txBody>
                    <a:bodyPr/>
                    <a:lstStyle/>
                    <a:p>
                      <a:pPr marL="0" marR="0">
                        <a:lnSpc>
                          <a:spcPct val="115000"/>
                        </a:lnSpc>
                        <a:spcBef>
                          <a:spcPts val="0"/>
                        </a:spcBef>
                        <a:spcAft>
                          <a:spcPts val="1000"/>
                        </a:spcAft>
                      </a:pPr>
                      <a:r>
                        <a:rPr lang="en-US" sz="1600">
                          <a:effectLst/>
                        </a:rPr>
                        <a:t>January 9</a:t>
                      </a:r>
                      <a:r>
                        <a:rPr lang="en-US" sz="1600" baseline="30000">
                          <a:effectLst/>
                        </a:rPr>
                        <a:t>th</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School Board Meeting – Presentation of </a:t>
                      </a:r>
                      <a:r>
                        <a:rPr lang="en-US" sz="1600" dirty="0" smtClean="0">
                          <a:effectLst/>
                        </a:rPr>
                        <a:t>School</a:t>
                      </a:r>
                      <a:r>
                        <a:rPr lang="en-US" sz="1600" baseline="0" dirty="0" smtClean="0">
                          <a:effectLst/>
                        </a:rPr>
                        <a:t> of Choice</a:t>
                      </a:r>
                      <a:endParaRPr lang="en-US" sz="1600" dirty="0">
                        <a:effectLst/>
                      </a:endParaRPr>
                    </a:p>
                    <a:p>
                      <a:pPr marL="0" marR="0">
                        <a:lnSpc>
                          <a:spcPct val="115000"/>
                        </a:lnSpc>
                        <a:spcBef>
                          <a:spcPts val="0"/>
                        </a:spcBef>
                        <a:spcAft>
                          <a:spcPts val="1000"/>
                        </a:spcAft>
                      </a:pPr>
                      <a:r>
                        <a:rPr lang="en-US" sz="1600" dirty="0">
                          <a:effectLst/>
                        </a:rPr>
                        <a:t> </a:t>
                      </a:r>
                      <a:endParaRPr lang="en-US" sz="1600" dirty="0">
                        <a:effectLst/>
                        <a:latin typeface="Calibri"/>
                        <a:ea typeface="Calibri"/>
                        <a:cs typeface="Times New Roman"/>
                      </a:endParaRPr>
                    </a:p>
                  </a:txBody>
                  <a:tcPr marL="68580" marR="68580" marT="0" marB="0"/>
                </a:tc>
              </a:tr>
              <a:tr h="660400">
                <a:tc>
                  <a:txBody>
                    <a:bodyPr/>
                    <a:lstStyle/>
                    <a:p>
                      <a:pPr marL="0" marR="0">
                        <a:lnSpc>
                          <a:spcPct val="115000"/>
                        </a:lnSpc>
                        <a:spcBef>
                          <a:spcPts val="0"/>
                        </a:spcBef>
                        <a:spcAft>
                          <a:spcPts val="1000"/>
                        </a:spcAft>
                      </a:pPr>
                      <a:r>
                        <a:rPr lang="en-US" sz="1600">
                          <a:effectLst/>
                        </a:rPr>
                        <a:t>January 23</a:t>
                      </a:r>
                      <a:r>
                        <a:rPr lang="en-US" sz="1600" baseline="30000">
                          <a:effectLst/>
                        </a:rPr>
                        <a:t>rd</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School Board Meeting – </a:t>
                      </a:r>
                      <a:r>
                        <a:rPr lang="en-US" sz="1600" dirty="0" smtClean="0">
                          <a:effectLst/>
                        </a:rPr>
                        <a:t>School</a:t>
                      </a:r>
                      <a:r>
                        <a:rPr lang="en-US" sz="1600" baseline="0" dirty="0" smtClean="0">
                          <a:effectLst/>
                        </a:rPr>
                        <a:t> of Choice</a:t>
                      </a:r>
                      <a:r>
                        <a:rPr lang="en-US" sz="1600" dirty="0" smtClean="0">
                          <a:effectLst/>
                        </a:rPr>
                        <a:t> </a:t>
                      </a:r>
                      <a:r>
                        <a:rPr lang="en-US" sz="1600" dirty="0">
                          <a:effectLst/>
                        </a:rPr>
                        <a:t>Seats Approval</a:t>
                      </a:r>
                    </a:p>
                    <a:p>
                      <a:pPr marL="0" marR="0">
                        <a:lnSpc>
                          <a:spcPct val="115000"/>
                        </a:lnSpc>
                        <a:spcBef>
                          <a:spcPts val="0"/>
                        </a:spcBef>
                        <a:spcAft>
                          <a:spcPts val="1000"/>
                        </a:spcAft>
                      </a:pPr>
                      <a:r>
                        <a:rPr lang="en-US" sz="1600" dirty="0">
                          <a:effectLst/>
                        </a:rPr>
                        <a:t> </a:t>
                      </a:r>
                      <a:endParaRPr lang="en-US" sz="1600" dirty="0">
                        <a:effectLst/>
                        <a:latin typeface="Calibri"/>
                        <a:ea typeface="Calibri"/>
                        <a:cs typeface="Times New Roman"/>
                      </a:endParaRPr>
                    </a:p>
                  </a:txBody>
                  <a:tcPr marL="68580" marR="68580" marT="0" marB="0"/>
                </a:tc>
              </a:tr>
              <a:tr h="660400">
                <a:tc>
                  <a:txBody>
                    <a:bodyPr/>
                    <a:lstStyle/>
                    <a:p>
                      <a:pPr marL="0" marR="0">
                        <a:lnSpc>
                          <a:spcPct val="115000"/>
                        </a:lnSpc>
                        <a:spcBef>
                          <a:spcPts val="0"/>
                        </a:spcBef>
                        <a:spcAft>
                          <a:spcPts val="1000"/>
                        </a:spcAft>
                      </a:pPr>
                      <a:r>
                        <a:rPr lang="en-US" sz="1600" dirty="0">
                          <a:effectLst/>
                        </a:rPr>
                        <a:t>February</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GT Advertisement – Application and Nomination Packets Ready</a:t>
                      </a:r>
                    </a:p>
                    <a:p>
                      <a:pPr marL="0" marR="0">
                        <a:lnSpc>
                          <a:spcPct val="115000"/>
                        </a:lnSpc>
                        <a:spcBef>
                          <a:spcPts val="0"/>
                        </a:spcBef>
                        <a:spcAft>
                          <a:spcPts val="1000"/>
                        </a:spcAft>
                      </a:pPr>
                      <a:r>
                        <a:rPr lang="en-US" sz="1600" dirty="0">
                          <a:effectLst/>
                        </a:rPr>
                        <a:t> </a:t>
                      </a:r>
                      <a:endParaRPr lang="en-US" sz="1600" dirty="0">
                        <a:effectLst/>
                        <a:latin typeface="Calibri"/>
                        <a:ea typeface="Calibri"/>
                        <a:cs typeface="Times New Roman"/>
                      </a:endParaRPr>
                    </a:p>
                  </a:txBody>
                  <a:tcPr marL="68580" marR="68580" marT="0" marB="0"/>
                </a:tc>
              </a:tr>
            </a:tbl>
          </a:graphicData>
        </a:graphic>
      </p:graphicFrame>
      <p:sp>
        <p:nvSpPr>
          <p:cNvPr id="3" name="Title 2"/>
          <p:cNvSpPr>
            <a:spLocks noGrp="1"/>
          </p:cNvSpPr>
          <p:nvPr>
            <p:ph type="title"/>
          </p:nvPr>
        </p:nvSpPr>
        <p:spPr>
          <a:xfrm>
            <a:off x="838200" y="762000"/>
            <a:ext cx="7543800" cy="914400"/>
          </a:xfrm>
        </p:spPr>
        <p:txBody>
          <a:bodyPr/>
          <a:lstStyle/>
          <a:p>
            <a:r>
              <a:rPr lang="en-US" dirty="0" smtClean="0"/>
              <a:t>January</a:t>
            </a:r>
            <a:r>
              <a:rPr lang="en-US" dirty="0"/>
              <a:t> </a:t>
            </a:r>
            <a:r>
              <a:rPr lang="en-US" dirty="0" smtClean="0"/>
              <a:t>&amp; February</a:t>
            </a:r>
            <a:endParaRPr lang="en-US" dirty="0"/>
          </a:p>
        </p:txBody>
      </p:sp>
    </p:spTree>
    <p:extLst>
      <p:ext uri="{BB962C8B-B14F-4D97-AF65-F5344CB8AC3E}">
        <p14:creationId xmlns:p14="http://schemas.microsoft.com/office/powerpoint/2010/main" val="374262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49267443"/>
              </p:ext>
            </p:extLst>
          </p:nvPr>
        </p:nvGraphicFramePr>
        <p:xfrm>
          <a:off x="685800" y="1447800"/>
          <a:ext cx="7620001" cy="4131056"/>
        </p:xfrm>
        <a:graphic>
          <a:graphicData uri="http://schemas.openxmlformats.org/drawingml/2006/table">
            <a:tbl>
              <a:tblPr firstRow="1" firstCol="1" bandRow="1">
                <a:tableStyleId>{5C22544A-7EE6-4342-B048-85BDC9FD1C3A}</a:tableStyleId>
              </a:tblPr>
              <a:tblGrid>
                <a:gridCol w="1375038"/>
                <a:gridCol w="6244963"/>
              </a:tblGrid>
              <a:tr h="491067">
                <a:tc>
                  <a:txBody>
                    <a:bodyPr/>
                    <a:lstStyle/>
                    <a:p>
                      <a:pPr marL="0" marR="0">
                        <a:lnSpc>
                          <a:spcPct val="115000"/>
                        </a:lnSpc>
                        <a:spcBef>
                          <a:spcPts val="0"/>
                        </a:spcBef>
                        <a:spcAft>
                          <a:spcPts val="0"/>
                        </a:spcAft>
                      </a:pPr>
                      <a:r>
                        <a:rPr lang="en-US" sz="1400" dirty="0">
                          <a:effectLst/>
                          <a:latin typeface="+mn-lt"/>
                        </a:rPr>
                        <a:t>April </a:t>
                      </a:r>
                      <a:r>
                        <a:rPr lang="en-US" sz="1400" dirty="0" smtClean="0">
                          <a:effectLst/>
                          <a:latin typeface="+mn-lt"/>
                        </a:rPr>
                        <a:t>10</a:t>
                      </a:r>
                      <a:r>
                        <a:rPr lang="en-US" sz="1400" baseline="30000" dirty="0" smtClean="0">
                          <a:effectLst/>
                          <a:latin typeface="+mn-lt"/>
                        </a:rPr>
                        <a:t>th</a:t>
                      </a:r>
                      <a:r>
                        <a:rPr lang="en-US" sz="1400" baseline="0" dirty="0" smtClean="0">
                          <a:effectLst/>
                          <a:latin typeface="+mn-lt"/>
                        </a:rPr>
                        <a:t> –</a:t>
                      </a:r>
                    </a:p>
                    <a:p>
                      <a:pPr marL="0" marR="0">
                        <a:lnSpc>
                          <a:spcPct val="115000"/>
                        </a:lnSpc>
                        <a:spcBef>
                          <a:spcPts val="0"/>
                        </a:spcBef>
                        <a:spcAft>
                          <a:spcPts val="0"/>
                        </a:spcAft>
                      </a:pPr>
                      <a:r>
                        <a:rPr lang="en-US" sz="1400" baseline="0" dirty="0" smtClean="0">
                          <a:effectLst/>
                          <a:latin typeface="+mn-lt"/>
                        </a:rPr>
                        <a:t>May 10</a:t>
                      </a:r>
                      <a:r>
                        <a:rPr lang="en-US" sz="1400" baseline="30000" dirty="0" smtClean="0">
                          <a:effectLst/>
                          <a:latin typeface="+mn-lt"/>
                        </a:rPr>
                        <a:t>th</a:t>
                      </a: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Calibri"/>
                          <a:cs typeface="Times New Roman"/>
                        </a:rPr>
                        <a:t>School</a:t>
                      </a:r>
                      <a:r>
                        <a:rPr lang="en-US" sz="1600" baseline="0" dirty="0" smtClean="0">
                          <a:effectLst/>
                          <a:latin typeface="+mn-lt"/>
                          <a:ea typeface="Calibri"/>
                          <a:cs typeface="Times New Roman"/>
                        </a:rPr>
                        <a:t> of Choice Window- GT Application and Avondale Application Due</a:t>
                      </a:r>
                      <a:endParaRPr lang="en-US" sz="1600" dirty="0">
                        <a:effectLst/>
                        <a:latin typeface="+mn-lt"/>
                        <a:ea typeface="Calibri"/>
                        <a:cs typeface="Times New Roman"/>
                      </a:endParaRPr>
                    </a:p>
                  </a:txBody>
                  <a:tcPr marL="68580" marR="68580" marT="0" marB="0"/>
                </a:tc>
              </a:tr>
              <a:tr h="491067">
                <a:tc>
                  <a:txBody>
                    <a:bodyPr/>
                    <a:lstStyle/>
                    <a:p>
                      <a:pPr marL="0" marR="0">
                        <a:lnSpc>
                          <a:spcPct val="115000"/>
                        </a:lnSpc>
                        <a:spcBef>
                          <a:spcPts val="0"/>
                        </a:spcBef>
                        <a:spcAft>
                          <a:spcPts val="0"/>
                        </a:spcAft>
                      </a:pPr>
                      <a:r>
                        <a:rPr lang="en-US" sz="1400" dirty="0">
                          <a:effectLst/>
                          <a:latin typeface="+mn-lt"/>
                        </a:rPr>
                        <a:t>April </a:t>
                      </a:r>
                      <a:r>
                        <a:rPr lang="en-US" sz="1400" dirty="0" smtClean="0">
                          <a:effectLst/>
                          <a:latin typeface="+mn-lt"/>
                        </a:rPr>
                        <a:t>17</a:t>
                      </a:r>
                      <a:r>
                        <a:rPr lang="en-US" sz="1400" baseline="30000" dirty="0" smtClean="0">
                          <a:effectLst/>
                          <a:latin typeface="+mn-lt"/>
                        </a:rPr>
                        <a:t>th</a:t>
                      </a:r>
                      <a:r>
                        <a:rPr lang="en-US" sz="1400" baseline="0" dirty="0" smtClean="0">
                          <a:effectLst/>
                          <a:latin typeface="+mn-lt"/>
                        </a:rPr>
                        <a:t> –</a:t>
                      </a:r>
                    </a:p>
                    <a:p>
                      <a:pPr marL="0" marR="0">
                        <a:lnSpc>
                          <a:spcPct val="115000"/>
                        </a:lnSpc>
                        <a:spcBef>
                          <a:spcPts val="0"/>
                        </a:spcBef>
                        <a:spcAft>
                          <a:spcPts val="0"/>
                        </a:spcAft>
                      </a:pPr>
                      <a:r>
                        <a:rPr lang="en-US" sz="1400" baseline="0" dirty="0" smtClean="0">
                          <a:effectLst/>
                          <a:latin typeface="+mn-lt"/>
                          <a:cs typeface="Times New Roman"/>
                        </a:rPr>
                        <a:t>May 12</a:t>
                      </a:r>
                      <a:r>
                        <a:rPr lang="en-US" sz="1400" baseline="30000" dirty="0" smtClean="0">
                          <a:effectLst/>
                          <a:latin typeface="+mn-lt"/>
                          <a:cs typeface="Times New Roman"/>
                        </a:rPr>
                        <a:t>th</a:t>
                      </a:r>
                      <a:r>
                        <a:rPr lang="en-US" sz="1400" baseline="0" dirty="0" smtClean="0">
                          <a:effectLst/>
                          <a:latin typeface="+mn-lt"/>
                          <a:cs typeface="Times New Roman"/>
                        </a:rPr>
                        <a:t> </a:t>
                      </a:r>
                      <a:endParaRPr lang="en-US" sz="1400" baseline="0" dirty="0">
                        <a:effectLst/>
                        <a:latin typeface="+mn-lt"/>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Calibri"/>
                          <a:cs typeface="Times New Roman"/>
                        </a:rPr>
                        <a:t>School of Choice Standardized Testing</a:t>
                      </a:r>
                      <a:endParaRPr lang="en-US" sz="1600" dirty="0">
                        <a:effectLst/>
                        <a:latin typeface="+mn-lt"/>
                        <a:ea typeface="Calibri"/>
                        <a:cs typeface="Times New Roman"/>
                      </a:endParaRPr>
                    </a:p>
                  </a:txBody>
                  <a:tcPr marL="68580" marR="68580" marT="0" marB="0"/>
                </a:tc>
              </a:tr>
              <a:tr h="491067">
                <a:tc>
                  <a:txBody>
                    <a:bodyPr/>
                    <a:lstStyle/>
                    <a:p>
                      <a:pPr marL="0" marR="0">
                        <a:lnSpc>
                          <a:spcPct val="115000"/>
                        </a:lnSpc>
                        <a:spcBef>
                          <a:spcPts val="0"/>
                        </a:spcBef>
                        <a:spcAft>
                          <a:spcPts val="0"/>
                        </a:spcAft>
                      </a:pPr>
                      <a:r>
                        <a:rPr lang="en-US" sz="1400" dirty="0" smtClean="0">
                          <a:effectLst/>
                          <a:latin typeface="+mn-lt"/>
                        </a:rPr>
                        <a:t>May 20</a:t>
                      </a:r>
                      <a:r>
                        <a:rPr lang="en-US" sz="1400" baseline="30000" dirty="0" smtClean="0">
                          <a:effectLst/>
                          <a:latin typeface="+mn-lt"/>
                        </a:rPr>
                        <a:t>th</a:t>
                      </a:r>
                      <a:r>
                        <a:rPr lang="en-US" sz="1400" dirty="0" smtClean="0">
                          <a:effectLst/>
                          <a:latin typeface="+mn-lt"/>
                        </a:rPr>
                        <a:t> </a:t>
                      </a:r>
                      <a:endParaRPr lang="en-US" sz="14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Calibri"/>
                          <a:cs typeface="Times New Roman"/>
                        </a:rPr>
                        <a:t>Saturday School of Choice Standardize Testing </a:t>
                      </a:r>
                      <a:endParaRPr lang="en-US" sz="1600" dirty="0">
                        <a:effectLst/>
                        <a:latin typeface="+mn-lt"/>
                        <a:ea typeface="Calibri"/>
                        <a:cs typeface="Times New Roman"/>
                      </a:endParaRPr>
                    </a:p>
                  </a:txBody>
                  <a:tcPr marL="68580" marR="68580" marT="0" marB="0"/>
                </a:tc>
              </a:tr>
              <a:tr h="491067">
                <a:tc>
                  <a:txBody>
                    <a:bodyPr/>
                    <a:lstStyle/>
                    <a:p>
                      <a:pPr marL="0" marR="0">
                        <a:lnSpc>
                          <a:spcPct val="115000"/>
                        </a:lnSpc>
                        <a:spcBef>
                          <a:spcPts val="0"/>
                        </a:spcBef>
                        <a:spcAft>
                          <a:spcPts val="0"/>
                        </a:spcAft>
                      </a:pPr>
                      <a:r>
                        <a:rPr lang="en-US" sz="1400" dirty="0" smtClean="0">
                          <a:effectLst/>
                          <a:latin typeface="+mn-lt"/>
                        </a:rPr>
                        <a:t>May 23</a:t>
                      </a:r>
                      <a:r>
                        <a:rPr lang="en-US" sz="1400" baseline="30000" dirty="0" smtClean="0">
                          <a:effectLst/>
                          <a:latin typeface="+mn-lt"/>
                        </a:rPr>
                        <a:t>rd</a:t>
                      </a:r>
                      <a:r>
                        <a:rPr lang="en-US" sz="1400" dirty="0" smtClean="0">
                          <a:effectLst/>
                          <a:latin typeface="+mn-lt"/>
                        </a:rPr>
                        <a:t> ,</a:t>
                      </a:r>
                    </a:p>
                    <a:p>
                      <a:pPr marL="0" marR="0">
                        <a:lnSpc>
                          <a:spcPct val="115000"/>
                        </a:lnSpc>
                        <a:spcBef>
                          <a:spcPts val="0"/>
                        </a:spcBef>
                        <a:spcAft>
                          <a:spcPts val="0"/>
                        </a:spcAft>
                      </a:pPr>
                      <a:r>
                        <a:rPr lang="en-US" sz="1400" dirty="0" smtClean="0">
                          <a:effectLst/>
                          <a:latin typeface="+mn-lt"/>
                          <a:ea typeface="Calibri"/>
                          <a:cs typeface="Times New Roman"/>
                        </a:rPr>
                        <a:t>May 24</a:t>
                      </a:r>
                      <a:r>
                        <a:rPr lang="en-US" sz="1400" baseline="30000" dirty="0" smtClean="0">
                          <a:effectLst/>
                          <a:latin typeface="+mn-lt"/>
                          <a:ea typeface="Calibri"/>
                          <a:cs typeface="Times New Roman"/>
                        </a:rPr>
                        <a:t>th</a:t>
                      </a:r>
                      <a:r>
                        <a:rPr lang="en-US" sz="1400" baseline="0" dirty="0" smtClean="0">
                          <a:effectLst/>
                          <a:latin typeface="+mn-lt"/>
                          <a:ea typeface="Calibri"/>
                          <a:cs typeface="Times New Roman"/>
                        </a:rPr>
                        <a:t> </a:t>
                      </a:r>
                      <a:endParaRPr lang="en-US" sz="14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Calibri"/>
                          <a:cs typeface="Times New Roman"/>
                        </a:rPr>
                        <a:t>School of Choice</a:t>
                      </a:r>
                      <a:r>
                        <a:rPr lang="en-US" sz="1600" baseline="0" dirty="0" smtClean="0">
                          <a:effectLst/>
                          <a:latin typeface="+mn-lt"/>
                          <a:ea typeface="Calibri"/>
                          <a:cs typeface="Times New Roman"/>
                        </a:rPr>
                        <a:t> Selection Committee </a:t>
                      </a:r>
                      <a:endParaRPr lang="en-US" sz="1600" dirty="0">
                        <a:effectLst/>
                        <a:latin typeface="+mn-lt"/>
                        <a:ea typeface="Calibri"/>
                        <a:cs typeface="Times New Roman"/>
                      </a:endParaRPr>
                    </a:p>
                  </a:txBody>
                  <a:tcPr marL="68580" marR="68580" marT="0" marB="0"/>
                </a:tc>
              </a:tr>
              <a:tr h="554057">
                <a:tc>
                  <a:txBody>
                    <a:bodyPr/>
                    <a:lstStyle/>
                    <a:p>
                      <a:pPr marL="0" marR="0">
                        <a:lnSpc>
                          <a:spcPct val="115000"/>
                        </a:lnSpc>
                        <a:spcBef>
                          <a:spcPts val="0"/>
                        </a:spcBef>
                        <a:spcAft>
                          <a:spcPts val="0"/>
                        </a:spcAft>
                      </a:pPr>
                      <a:r>
                        <a:rPr lang="en-US" sz="1400" dirty="0" smtClean="0">
                          <a:effectLst/>
                          <a:latin typeface="+mn-lt"/>
                        </a:rPr>
                        <a:t>May 26</a:t>
                      </a:r>
                      <a:r>
                        <a:rPr lang="en-US" sz="1400" baseline="30000" dirty="0" smtClean="0">
                          <a:effectLst/>
                          <a:latin typeface="+mn-lt"/>
                        </a:rPr>
                        <a:t>th</a:t>
                      </a:r>
                      <a:endParaRPr lang="en-US" sz="14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Calibri"/>
                          <a:cs typeface="Times New Roman"/>
                        </a:rPr>
                        <a:t>Send letters to School of Choice Parents</a:t>
                      </a:r>
                      <a:endParaRPr lang="en-US" sz="1600" dirty="0">
                        <a:effectLst/>
                        <a:latin typeface="+mn-lt"/>
                        <a:ea typeface="Calibri"/>
                        <a:cs typeface="Times New Roman"/>
                      </a:endParaRPr>
                    </a:p>
                  </a:txBody>
                  <a:tcPr marL="68580" marR="68580" marT="0" marB="0"/>
                </a:tc>
              </a:tr>
              <a:tr h="491067">
                <a:tc>
                  <a:txBody>
                    <a:bodyPr/>
                    <a:lstStyle/>
                    <a:p>
                      <a:pPr marL="0" marR="0">
                        <a:lnSpc>
                          <a:spcPct val="115000"/>
                        </a:lnSpc>
                        <a:spcBef>
                          <a:spcPts val="0"/>
                        </a:spcBef>
                        <a:spcAft>
                          <a:spcPts val="0"/>
                        </a:spcAft>
                      </a:pPr>
                      <a:r>
                        <a:rPr lang="en-US" sz="1400" dirty="0" smtClean="0">
                          <a:effectLst/>
                          <a:latin typeface="+mn-lt"/>
                          <a:ea typeface="Calibri"/>
                          <a:cs typeface="Times New Roman"/>
                        </a:rPr>
                        <a:t>June 9</a:t>
                      </a:r>
                      <a:r>
                        <a:rPr lang="en-US" sz="1400" baseline="30000" dirty="0" smtClean="0">
                          <a:effectLst/>
                          <a:latin typeface="+mn-lt"/>
                          <a:ea typeface="Calibri"/>
                          <a:cs typeface="Times New Roman"/>
                        </a:rPr>
                        <a:t>th</a:t>
                      </a:r>
                      <a:r>
                        <a:rPr lang="en-US" sz="1400" dirty="0" smtClean="0">
                          <a:effectLst/>
                          <a:latin typeface="+mn-lt"/>
                          <a:ea typeface="Calibri"/>
                          <a:cs typeface="Times New Roman"/>
                        </a:rPr>
                        <a:t> </a:t>
                      </a:r>
                      <a:endParaRPr lang="en-US" sz="14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Calibri"/>
                          <a:cs typeface="Times New Roman"/>
                        </a:rPr>
                        <a:t>Parents communicate </a:t>
                      </a:r>
                      <a:r>
                        <a:rPr lang="en-US" sz="1600" baseline="0" dirty="0" smtClean="0">
                          <a:effectLst/>
                          <a:latin typeface="+mn-lt"/>
                          <a:ea typeface="Calibri"/>
                          <a:cs typeface="Times New Roman"/>
                        </a:rPr>
                        <a:t> acceptance</a:t>
                      </a:r>
                      <a:endParaRPr lang="en-US" sz="1600" dirty="0">
                        <a:effectLst/>
                        <a:latin typeface="+mn-lt"/>
                        <a:ea typeface="Calibri"/>
                        <a:cs typeface="Times New Roman"/>
                      </a:endParaRPr>
                    </a:p>
                  </a:txBody>
                  <a:tcPr marL="68580" marR="68580" marT="0" marB="0"/>
                </a:tc>
              </a:tr>
              <a:tr h="491067">
                <a:tc>
                  <a:txBody>
                    <a:bodyPr/>
                    <a:lstStyle/>
                    <a:p>
                      <a:pPr marL="0" marR="0">
                        <a:lnSpc>
                          <a:spcPct val="115000"/>
                        </a:lnSpc>
                        <a:spcBef>
                          <a:spcPts val="0"/>
                        </a:spcBef>
                        <a:spcAft>
                          <a:spcPts val="0"/>
                        </a:spcAft>
                      </a:pPr>
                      <a:r>
                        <a:rPr lang="en-US" sz="1400" dirty="0" smtClean="0">
                          <a:effectLst/>
                          <a:latin typeface="+mn-lt"/>
                          <a:ea typeface="+mn-ea"/>
                          <a:cs typeface="+mn-cs"/>
                        </a:rPr>
                        <a:t>June</a:t>
                      </a:r>
                      <a:r>
                        <a:rPr lang="en-US" sz="1400" baseline="0" dirty="0" smtClean="0">
                          <a:effectLst/>
                          <a:latin typeface="+mn-lt"/>
                          <a:ea typeface="+mn-ea"/>
                          <a:cs typeface="+mn-cs"/>
                        </a:rPr>
                        <a:t> 22</a:t>
                      </a:r>
                      <a:r>
                        <a:rPr lang="en-US" sz="1400" baseline="30000" dirty="0" smtClean="0">
                          <a:effectLst/>
                          <a:latin typeface="+mn-lt"/>
                          <a:ea typeface="+mn-ea"/>
                          <a:cs typeface="+mn-cs"/>
                        </a:rPr>
                        <a:t>nd</a:t>
                      </a:r>
                      <a:endParaRPr lang="en-US" sz="1400" baseline="0" dirty="0" smtClean="0">
                        <a:effectLst/>
                        <a:latin typeface="+mn-lt"/>
                        <a:ea typeface="+mn-ea"/>
                        <a:cs typeface="+mn-cs"/>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Calibri"/>
                          <a:cs typeface="Times New Roman"/>
                        </a:rPr>
                        <a:t>Deadline School of Choice Parents Submit Appeal based on eligibility</a:t>
                      </a:r>
                      <a:endParaRPr lang="en-US" sz="1600" dirty="0">
                        <a:effectLst/>
                        <a:latin typeface="+mn-lt"/>
                        <a:ea typeface="Calibri"/>
                        <a:cs typeface="Times New Roman"/>
                      </a:endParaRPr>
                    </a:p>
                  </a:txBody>
                  <a:tcPr marL="68580" marR="68580" marT="0" marB="0"/>
                </a:tc>
              </a:tr>
              <a:tr h="491067">
                <a:tc>
                  <a:txBody>
                    <a:bodyPr/>
                    <a:lstStyle/>
                    <a:p>
                      <a:pPr marL="0" marR="0">
                        <a:lnSpc>
                          <a:spcPct val="115000"/>
                        </a:lnSpc>
                        <a:spcBef>
                          <a:spcPts val="0"/>
                        </a:spcBef>
                        <a:spcAft>
                          <a:spcPts val="0"/>
                        </a:spcAft>
                      </a:pPr>
                      <a:r>
                        <a:rPr lang="en-US" sz="1400" dirty="0" smtClean="0">
                          <a:effectLst/>
                          <a:latin typeface="+mn-lt"/>
                        </a:rPr>
                        <a:t>June 23</a:t>
                      </a:r>
                      <a:r>
                        <a:rPr lang="en-US" sz="1400" baseline="30000" dirty="0" smtClean="0">
                          <a:effectLst/>
                          <a:latin typeface="+mn-lt"/>
                        </a:rPr>
                        <a:t>rd</a:t>
                      </a:r>
                      <a:r>
                        <a:rPr lang="en-US" sz="1400" dirty="0" smtClean="0">
                          <a:effectLst/>
                          <a:latin typeface="+mn-lt"/>
                        </a:rPr>
                        <a:t> , </a:t>
                      </a:r>
                    </a:p>
                    <a:p>
                      <a:pPr marL="0" marR="0">
                        <a:lnSpc>
                          <a:spcPct val="115000"/>
                        </a:lnSpc>
                        <a:spcBef>
                          <a:spcPts val="0"/>
                        </a:spcBef>
                        <a:spcAft>
                          <a:spcPts val="0"/>
                        </a:spcAft>
                      </a:pPr>
                      <a:r>
                        <a:rPr lang="en-US" sz="1400" dirty="0" smtClean="0">
                          <a:effectLst/>
                          <a:latin typeface="+mn-lt"/>
                          <a:ea typeface="Calibri"/>
                          <a:cs typeface="Times New Roman"/>
                        </a:rPr>
                        <a:t>June</a:t>
                      </a:r>
                      <a:r>
                        <a:rPr lang="en-US" sz="1400" baseline="0" dirty="0" smtClean="0">
                          <a:effectLst/>
                          <a:latin typeface="+mn-lt"/>
                          <a:ea typeface="Calibri"/>
                          <a:cs typeface="Times New Roman"/>
                        </a:rPr>
                        <a:t> 24</a:t>
                      </a:r>
                      <a:r>
                        <a:rPr lang="en-US" sz="1400" baseline="30000" dirty="0" smtClean="0">
                          <a:effectLst/>
                          <a:latin typeface="+mn-lt"/>
                          <a:ea typeface="Calibri"/>
                          <a:cs typeface="Times New Roman"/>
                        </a:rPr>
                        <a:t>th</a:t>
                      </a:r>
                      <a:r>
                        <a:rPr lang="en-US" sz="1400" baseline="0" dirty="0" smtClean="0">
                          <a:effectLst/>
                          <a:latin typeface="+mn-lt"/>
                          <a:ea typeface="Calibri"/>
                          <a:cs typeface="Times New Roman"/>
                        </a:rPr>
                        <a:t> </a:t>
                      </a:r>
                      <a:endParaRPr lang="en-US" sz="14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Calibri"/>
                          <a:cs typeface="Times New Roman"/>
                        </a:rPr>
                        <a:t>Appeal Committee Meets regarding eligibility of denied students</a:t>
                      </a:r>
                      <a:endParaRPr lang="en-US" sz="1600" dirty="0">
                        <a:effectLst/>
                        <a:latin typeface="+mn-lt"/>
                        <a:ea typeface="Calibri"/>
                        <a:cs typeface="Times New Roman"/>
                      </a:endParaRPr>
                    </a:p>
                  </a:txBody>
                  <a:tcPr marL="68580" marR="68580" marT="0" marB="0"/>
                </a:tc>
              </a:tr>
            </a:tbl>
          </a:graphicData>
        </a:graphic>
      </p:graphicFrame>
      <p:sp>
        <p:nvSpPr>
          <p:cNvPr id="3" name="Title 2"/>
          <p:cNvSpPr>
            <a:spLocks noGrp="1"/>
          </p:cNvSpPr>
          <p:nvPr>
            <p:ph type="title"/>
          </p:nvPr>
        </p:nvSpPr>
        <p:spPr>
          <a:xfrm>
            <a:off x="609600" y="381000"/>
            <a:ext cx="7543800" cy="914400"/>
          </a:xfrm>
        </p:spPr>
        <p:txBody>
          <a:bodyPr/>
          <a:lstStyle/>
          <a:p>
            <a:r>
              <a:rPr lang="en-US" dirty="0" smtClean="0"/>
              <a:t>April , May &amp; June </a:t>
            </a:r>
            <a:endParaRPr lang="en-US" dirty="0"/>
          </a:p>
        </p:txBody>
      </p:sp>
    </p:spTree>
    <p:extLst>
      <p:ext uri="{BB962C8B-B14F-4D97-AF65-F5344CB8AC3E}">
        <p14:creationId xmlns:p14="http://schemas.microsoft.com/office/powerpoint/2010/main" val="68498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828800"/>
            <a:ext cx="7543800" cy="914400"/>
          </a:xfrm>
        </p:spPr>
        <p:txBody>
          <a:bodyPr/>
          <a:lstStyle/>
          <a:p>
            <a:r>
              <a:rPr lang="en-US" b="1" dirty="0">
                <a:effectLst/>
              </a:rPr>
              <a:t>Student Identification Components:</a:t>
            </a:r>
            <a:r>
              <a:rPr lang="en-US" dirty="0">
                <a:effectLst/>
              </a:rPr>
              <a:t/>
            </a:r>
            <a:br>
              <a:rPr lang="en-US" dirty="0">
                <a:effectLst/>
              </a:rPr>
            </a:br>
            <a:endParaRPr lang="en-US" dirty="0"/>
          </a:p>
        </p:txBody>
      </p:sp>
      <p:sp>
        <p:nvSpPr>
          <p:cNvPr id="4" name="Content Placeholder 3"/>
          <p:cNvSpPr>
            <a:spLocks noGrp="1"/>
          </p:cNvSpPr>
          <p:nvPr>
            <p:ph idx="1"/>
          </p:nvPr>
        </p:nvSpPr>
        <p:spPr>
          <a:xfrm>
            <a:off x="1143000" y="2133600"/>
            <a:ext cx="7086600" cy="4572000"/>
          </a:xfrm>
        </p:spPr>
        <p:txBody>
          <a:bodyPr>
            <a:normAutofit/>
          </a:bodyPr>
          <a:lstStyle/>
          <a:p>
            <a:pPr>
              <a:lnSpc>
                <a:spcPct val="150000"/>
              </a:lnSpc>
              <a:buFont typeface="Wingdings" panose="05000000000000000000" pitchFamily="2" charset="2"/>
              <a:buChar char="§"/>
            </a:pPr>
            <a:r>
              <a:rPr lang="en-US" sz="2400" dirty="0" err="1" smtClean="0">
                <a:effectLst/>
              </a:rPr>
              <a:t>iReady</a:t>
            </a:r>
            <a:r>
              <a:rPr lang="en-US" sz="2400" dirty="0" smtClean="0">
                <a:effectLst/>
              </a:rPr>
              <a:t> </a:t>
            </a:r>
            <a:r>
              <a:rPr lang="en-US" sz="2400" dirty="0">
                <a:effectLst/>
              </a:rPr>
              <a:t>Data – Math and Reading</a:t>
            </a:r>
          </a:p>
          <a:p>
            <a:pPr>
              <a:lnSpc>
                <a:spcPct val="150000"/>
              </a:lnSpc>
              <a:buFont typeface="Wingdings" panose="05000000000000000000" pitchFamily="2" charset="2"/>
              <a:buChar char="§"/>
            </a:pPr>
            <a:r>
              <a:rPr lang="en-US" sz="2400" dirty="0" err="1">
                <a:effectLst/>
              </a:rPr>
              <a:t>Fountas</a:t>
            </a:r>
            <a:r>
              <a:rPr lang="en-US" sz="2400" dirty="0">
                <a:effectLst/>
              </a:rPr>
              <a:t> and </a:t>
            </a:r>
            <a:r>
              <a:rPr lang="en-US" sz="2400" dirty="0" err="1">
                <a:effectLst/>
              </a:rPr>
              <a:t>Pinnell</a:t>
            </a:r>
            <a:r>
              <a:rPr lang="en-US" sz="2400" dirty="0">
                <a:effectLst/>
              </a:rPr>
              <a:t> – Reading Data</a:t>
            </a:r>
          </a:p>
          <a:p>
            <a:pPr>
              <a:buFont typeface="Wingdings" panose="05000000000000000000" pitchFamily="2" charset="2"/>
              <a:buChar char="§"/>
            </a:pPr>
            <a:r>
              <a:rPr lang="en-US" sz="2400" dirty="0">
                <a:effectLst/>
              </a:rPr>
              <a:t>Parent:  Nomination Form, Parent Evaluation of Academic Talent Traits</a:t>
            </a:r>
          </a:p>
          <a:p>
            <a:pPr>
              <a:buFont typeface="Wingdings" panose="05000000000000000000" pitchFamily="2" charset="2"/>
              <a:buChar char="§"/>
            </a:pPr>
            <a:r>
              <a:rPr lang="en-US" sz="2400" dirty="0">
                <a:effectLst/>
              </a:rPr>
              <a:t>Teacher:  Nomination Form  and/or Language Arts Talent Indication, Math Talent Indication, Gifted and Talented, Additional Information</a:t>
            </a:r>
          </a:p>
          <a:p>
            <a:pPr>
              <a:lnSpc>
                <a:spcPct val="150000"/>
              </a:lnSpc>
              <a:buFont typeface="Wingdings" panose="05000000000000000000" pitchFamily="2" charset="2"/>
              <a:buChar char="§"/>
            </a:pPr>
            <a:r>
              <a:rPr lang="en-US" sz="2400" dirty="0">
                <a:effectLst/>
              </a:rPr>
              <a:t>Student Evidence of Creativity</a:t>
            </a:r>
          </a:p>
          <a:p>
            <a:pPr>
              <a:lnSpc>
                <a:spcPct val="150000"/>
              </a:lnSpc>
              <a:buFont typeface="Wingdings" panose="05000000000000000000" pitchFamily="2" charset="2"/>
              <a:buChar char="§"/>
            </a:pPr>
            <a:endParaRPr lang="en-US" dirty="0"/>
          </a:p>
        </p:txBody>
      </p:sp>
    </p:spTree>
    <p:extLst>
      <p:ext uri="{BB962C8B-B14F-4D97-AF65-F5344CB8AC3E}">
        <p14:creationId xmlns:p14="http://schemas.microsoft.com/office/powerpoint/2010/main" val="1576226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81000"/>
            <a:ext cx="7543800" cy="914400"/>
          </a:xfrm>
        </p:spPr>
        <p:txBody>
          <a:bodyPr/>
          <a:lstStyle/>
          <a:p>
            <a:r>
              <a:rPr lang="en-US" b="1" dirty="0">
                <a:effectLst/>
              </a:rPr>
              <a:t>Selection Committee </a:t>
            </a:r>
            <a:endParaRPr lang="en-US" dirty="0">
              <a:effectLst/>
            </a:endParaRPr>
          </a:p>
        </p:txBody>
      </p:sp>
      <p:sp>
        <p:nvSpPr>
          <p:cNvPr id="6" name="Rectangle 5"/>
          <p:cNvSpPr/>
          <p:nvPr/>
        </p:nvSpPr>
        <p:spPr>
          <a:xfrm>
            <a:off x="1752600" y="1295400"/>
            <a:ext cx="5638800" cy="5021759"/>
          </a:xfrm>
          <a:prstGeom prst="rect">
            <a:avLst/>
          </a:prstGeom>
        </p:spPr>
        <p:txBody>
          <a:bodyPr wrap="square">
            <a:spAutoFit/>
          </a:bodyPr>
          <a:lstStyle/>
          <a:p>
            <a:pPr marL="457200" lvl="0" indent="-457200">
              <a:lnSpc>
                <a:spcPct val="150000"/>
              </a:lnSpc>
              <a:buFont typeface="Arial" panose="020B0604020202020204" pitchFamily="34" charset="0"/>
              <a:buChar char="•"/>
            </a:pPr>
            <a:r>
              <a:rPr lang="en-US" sz="2400" dirty="0"/>
              <a:t>Teacher from Auburn</a:t>
            </a:r>
          </a:p>
          <a:p>
            <a:pPr marL="457200" lvl="0" indent="-457200">
              <a:lnSpc>
                <a:spcPct val="150000"/>
              </a:lnSpc>
              <a:buFont typeface="Arial" panose="020B0604020202020204" pitchFamily="34" charset="0"/>
              <a:buChar char="•"/>
            </a:pPr>
            <a:r>
              <a:rPr lang="en-US" sz="2400" dirty="0"/>
              <a:t>Teacher from Deerfield</a:t>
            </a:r>
          </a:p>
          <a:p>
            <a:pPr marL="457200" lvl="0" indent="-457200">
              <a:lnSpc>
                <a:spcPct val="150000"/>
              </a:lnSpc>
              <a:buFont typeface="Arial" panose="020B0604020202020204" pitchFamily="34" charset="0"/>
              <a:buChar char="•"/>
            </a:pPr>
            <a:r>
              <a:rPr lang="en-US" sz="2400" dirty="0"/>
              <a:t>Teacher from Graham</a:t>
            </a:r>
          </a:p>
          <a:p>
            <a:pPr marL="457200" lvl="0" indent="-457200">
              <a:lnSpc>
                <a:spcPct val="150000"/>
              </a:lnSpc>
              <a:buFont typeface="Arial" panose="020B0604020202020204" pitchFamily="34" charset="0"/>
              <a:buChar char="•"/>
            </a:pPr>
            <a:r>
              <a:rPr lang="en-US" sz="2400" dirty="0"/>
              <a:t>Teacher from Woodland</a:t>
            </a:r>
          </a:p>
          <a:p>
            <a:pPr marL="457200" lvl="0" indent="-457200">
              <a:lnSpc>
                <a:spcPct val="150000"/>
              </a:lnSpc>
              <a:buFont typeface="Arial" panose="020B0604020202020204" pitchFamily="34" charset="0"/>
              <a:buChar char="•"/>
            </a:pPr>
            <a:r>
              <a:rPr lang="en-US" sz="2400" dirty="0"/>
              <a:t>Ann </a:t>
            </a:r>
            <a:r>
              <a:rPr lang="en-US" sz="2400" dirty="0" err="1"/>
              <a:t>Passino</a:t>
            </a:r>
            <a:r>
              <a:rPr lang="en-US" sz="2400" dirty="0"/>
              <a:t> (Consultant)</a:t>
            </a:r>
          </a:p>
          <a:p>
            <a:pPr marL="457200" lvl="0" indent="-457200">
              <a:lnSpc>
                <a:spcPct val="150000"/>
              </a:lnSpc>
              <a:buFont typeface="Arial" panose="020B0604020202020204" pitchFamily="34" charset="0"/>
              <a:buChar char="•"/>
            </a:pPr>
            <a:r>
              <a:rPr lang="en-US" sz="2400" dirty="0"/>
              <a:t>Hillary </a:t>
            </a:r>
            <a:r>
              <a:rPr lang="en-US" sz="2400" dirty="0" err="1"/>
              <a:t>Olance</a:t>
            </a:r>
            <a:endParaRPr lang="en-US" sz="2400" dirty="0"/>
          </a:p>
          <a:p>
            <a:pPr marL="457200" lvl="0" indent="-457200">
              <a:lnSpc>
                <a:spcPct val="150000"/>
              </a:lnSpc>
              <a:buFont typeface="Arial" panose="020B0604020202020204" pitchFamily="34" charset="0"/>
              <a:buChar char="•"/>
            </a:pPr>
            <a:r>
              <a:rPr lang="en-US" sz="2400" dirty="0"/>
              <a:t>Katherine Nash (TC)</a:t>
            </a:r>
          </a:p>
          <a:p>
            <a:pPr marL="457200" lvl="0" indent="-457200">
              <a:lnSpc>
                <a:spcPct val="150000"/>
              </a:lnSpc>
              <a:buFont typeface="Arial" panose="020B0604020202020204" pitchFamily="34" charset="0"/>
              <a:buChar char="•"/>
            </a:pPr>
            <a:r>
              <a:rPr lang="en-US" sz="2400" dirty="0"/>
              <a:t>Amanda Barber (TC)</a:t>
            </a:r>
          </a:p>
          <a:p>
            <a:pPr marL="457200" lvl="0" indent="-457200">
              <a:lnSpc>
                <a:spcPct val="150000"/>
              </a:lnSpc>
              <a:buFont typeface="Arial" panose="020B0604020202020204" pitchFamily="34" charset="0"/>
              <a:buChar char="•"/>
            </a:pPr>
            <a:r>
              <a:rPr lang="en-US" sz="2400" dirty="0"/>
              <a:t>Carmen Kennedy</a:t>
            </a:r>
          </a:p>
        </p:txBody>
      </p:sp>
    </p:spTree>
    <p:extLst>
      <p:ext uri="{BB962C8B-B14F-4D97-AF65-F5344CB8AC3E}">
        <p14:creationId xmlns:p14="http://schemas.microsoft.com/office/powerpoint/2010/main" val="2693078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2057400"/>
            <a:ext cx="5562600" cy="2862322"/>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sz="2400" dirty="0" smtClean="0"/>
              <a:t>Erik </a:t>
            </a:r>
            <a:r>
              <a:rPr lang="en-US" sz="2400" dirty="0" err="1" smtClean="0"/>
              <a:t>Makie</a:t>
            </a:r>
            <a:r>
              <a:rPr lang="en-US" sz="2400" dirty="0" smtClean="0"/>
              <a:t>  (</a:t>
            </a:r>
            <a:r>
              <a:rPr lang="en-US" sz="2400" dirty="0"/>
              <a:t>Psychologist)</a:t>
            </a:r>
          </a:p>
          <a:p>
            <a:pPr marL="285750" lvl="0" indent="-285750">
              <a:lnSpc>
                <a:spcPct val="150000"/>
              </a:lnSpc>
              <a:buFont typeface="Arial" panose="020B0604020202020204" pitchFamily="34" charset="0"/>
              <a:buChar char="•"/>
            </a:pPr>
            <a:r>
              <a:rPr lang="en-US" sz="2400" dirty="0"/>
              <a:t>Marty </a:t>
            </a:r>
            <a:r>
              <a:rPr lang="en-US" sz="2400" dirty="0" err="1"/>
              <a:t>Alwardt</a:t>
            </a:r>
            <a:endParaRPr lang="en-US" sz="2400" dirty="0"/>
          </a:p>
          <a:p>
            <a:pPr marL="285750" lvl="0" indent="-285750">
              <a:lnSpc>
                <a:spcPct val="150000"/>
              </a:lnSpc>
              <a:buFont typeface="Arial" panose="020B0604020202020204" pitchFamily="34" charset="0"/>
              <a:buChar char="•"/>
            </a:pPr>
            <a:r>
              <a:rPr lang="en-US" sz="2400" dirty="0"/>
              <a:t>Arryn Schneider</a:t>
            </a:r>
          </a:p>
          <a:p>
            <a:pPr marL="285750" lvl="0" indent="-285750">
              <a:lnSpc>
                <a:spcPct val="150000"/>
              </a:lnSpc>
              <a:buFont typeface="Arial" panose="020B0604020202020204" pitchFamily="34" charset="0"/>
              <a:buChar char="•"/>
            </a:pPr>
            <a:r>
              <a:rPr lang="en-US" sz="2400" dirty="0" smtClean="0"/>
              <a:t>Dr. James </a:t>
            </a:r>
            <a:r>
              <a:rPr lang="en-US" sz="2400" dirty="0"/>
              <a:t>Schwarz </a:t>
            </a:r>
          </a:p>
          <a:p>
            <a:pPr marL="285750" lvl="0" indent="-285750">
              <a:lnSpc>
                <a:spcPct val="150000"/>
              </a:lnSpc>
              <a:buFont typeface="Arial" panose="020B0604020202020204" pitchFamily="34" charset="0"/>
              <a:buChar char="•"/>
            </a:pPr>
            <a:r>
              <a:rPr lang="en-US" sz="2400" dirty="0"/>
              <a:t>Ann </a:t>
            </a:r>
            <a:r>
              <a:rPr lang="en-US" sz="2400" dirty="0" err="1"/>
              <a:t>Passino</a:t>
            </a:r>
            <a:r>
              <a:rPr lang="en-US" sz="2400" dirty="0"/>
              <a:t> (Consultant)</a:t>
            </a:r>
          </a:p>
        </p:txBody>
      </p:sp>
      <p:sp>
        <p:nvSpPr>
          <p:cNvPr id="5" name="Title 4"/>
          <p:cNvSpPr>
            <a:spLocks noGrp="1"/>
          </p:cNvSpPr>
          <p:nvPr>
            <p:ph type="title"/>
          </p:nvPr>
        </p:nvSpPr>
        <p:spPr>
          <a:xfrm>
            <a:off x="838200" y="609600"/>
            <a:ext cx="7543800" cy="914400"/>
          </a:xfrm>
        </p:spPr>
        <p:txBody>
          <a:bodyPr/>
          <a:lstStyle/>
          <a:p>
            <a:r>
              <a:rPr lang="en-US" dirty="0" smtClean="0"/>
              <a:t>Appeal Committee </a:t>
            </a:r>
            <a:endParaRPr lang="en-US" dirty="0"/>
          </a:p>
        </p:txBody>
      </p:sp>
    </p:spTree>
    <p:extLst>
      <p:ext uri="{BB962C8B-B14F-4D97-AF65-F5344CB8AC3E}">
        <p14:creationId xmlns:p14="http://schemas.microsoft.com/office/powerpoint/2010/main" val="784342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Questions? </a:t>
            </a:r>
            <a:endParaRPr lang="en-US" dirty="0"/>
          </a:p>
        </p:txBody>
      </p:sp>
      <p:pic>
        <p:nvPicPr>
          <p:cNvPr id="3074" name="Picture 2" descr="C:\Users\perezc\AppData\Local\Microsoft\Windows\Temporary Internet Files\Content.IE5\CWVULENU\question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066800"/>
            <a:ext cx="35814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951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77297505"/>
              </p:ext>
            </p:extLst>
          </p:nvPr>
        </p:nvGraphicFramePr>
        <p:xfrm>
          <a:off x="152400" y="76200"/>
          <a:ext cx="8763000" cy="6598920"/>
        </p:xfrm>
        <a:graphic>
          <a:graphicData uri="http://schemas.openxmlformats.org/drawingml/2006/table">
            <a:tbl>
              <a:tblPr firstRow="1" bandRow="1">
                <a:tableStyleId>{5C22544A-7EE6-4342-B048-85BDC9FD1C3A}</a:tableStyleId>
              </a:tblPr>
              <a:tblGrid>
                <a:gridCol w="4800600"/>
                <a:gridCol w="3962400"/>
              </a:tblGrid>
              <a:tr h="533400">
                <a:tc>
                  <a:txBody>
                    <a:bodyPr/>
                    <a:lstStyle/>
                    <a:p>
                      <a:r>
                        <a:rPr lang="en-US" sz="2400" dirty="0" smtClean="0"/>
                        <a:t>The Gifted Student</a:t>
                      </a:r>
                      <a:endParaRPr lang="en-US" sz="2400" dirty="0"/>
                    </a:p>
                  </a:txBody>
                  <a:tcPr/>
                </a:tc>
                <a:tc>
                  <a:txBody>
                    <a:bodyPr/>
                    <a:lstStyle/>
                    <a:p>
                      <a:r>
                        <a:rPr lang="en-US" sz="2400" dirty="0" smtClean="0"/>
                        <a:t>But…</a:t>
                      </a:r>
                      <a:endParaRPr lang="en-US" sz="2400" dirty="0"/>
                    </a:p>
                  </a:txBody>
                  <a:tcPr/>
                </a:tc>
              </a:tr>
              <a:tr h="580528">
                <a:tc>
                  <a:txBody>
                    <a:bodyPr/>
                    <a:lstStyle/>
                    <a:p>
                      <a:pPr marL="285750" indent="-285750">
                        <a:buFont typeface="Arial" panose="020B0604020202020204" pitchFamily="34" charset="0"/>
                        <a:buChar char="•"/>
                      </a:pPr>
                      <a:r>
                        <a:rPr lang="en-US" sz="1200" dirty="0" smtClean="0"/>
                        <a:t>Asks</a:t>
                      </a:r>
                      <a:r>
                        <a:rPr lang="en-US" sz="1200" baseline="0" dirty="0" smtClean="0"/>
                        <a:t> many questions and is very curious</a:t>
                      </a:r>
                    </a:p>
                    <a:p>
                      <a:pPr marL="285750" indent="-285750">
                        <a:buFont typeface="Arial" panose="020B0604020202020204" pitchFamily="34" charset="0"/>
                        <a:buChar char="•"/>
                      </a:pPr>
                      <a:r>
                        <a:rPr lang="en-US" sz="1200" baseline="0" dirty="0" smtClean="0"/>
                        <a:t>Possesses a large amount of information</a:t>
                      </a:r>
                    </a:p>
                    <a:p>
                      <a:pPr marL="285750" indent="-285750">
                        <a:buFont typeface="Arial" panose="020B0604020202020204" pitchFamily="34" charset="0"/>
                        <a:buChar char="•"/>
                      </a:pPr>
                      <a:r>
                        <a:rPr lang="en-US" sz="1200" baseline="0" dirty="0" smtClean="0"/>
                        <a:t>Has a good memory </a:t>
                      </a:r>
                      <a:endParaRPr lang="en-US" sz="1200" dirty="0"/>
                    </a:p>
                  </a:txBody>
                  <a:tcPr/>
                </a:tc>
                <a:tc>
                  <a:txBody>
                    <a:bodyPr/>
                    <a:lstStyle/>
                    <a:p>
                      <a:pPr marL="285750" indent="-285750">
                        <a:buFont typeface="Arial" panose="020B0604020202020204" pitchFamily="34" charset="0"/>
                        <a:buChar char="•"/>
                      </a:pPr>
                      <a:r>
                        <a:rPr lang="en-US" sz="1200" dirty="0" smtClean="0"/>
                        <a:t>Easily gets “off task” and “off</a:t>
                      </a:r>
                      <a:r>
                        <a:rPr lang="en-US" sz="1200" baseline="0" dirty="0" smtClean="0"/>
                        <a:t> topic”</a:t>
                      </a:r>
                    </a:p>
                    <a:p>
                      <a:pPr marL="285750" indent="-285750">
                        <a:buFont typeface="Arial" panose="020B0604020202020204" pitchFamily="34" charset="0"/>
                        <a:buChar char="•"/>
                      </a:pPr>
                      <a:r>
                        <a:rPr lang="en-US" sz="1200" baseline="0" dirty="0" smtClean="0"/>
                        <a:t>Is impatient when not called on in class</a:t>
                      </a:r>
                      <a:endParaRPr lang="en-US" sz="1200" dirty="0"/>
                    </a:p>
                  </a:txBody>
                  <a:tcPr/>
                </a:tc>
              </a:tr>
              <a:tr h="1099505">
                <a:tc>
                  <a:txBody>
                    <a:bodyPr/>
                    <a:lstStyle/>
                    <a:p>
                      <a:pPr marL="285750" indent="-285750">
                        <a:buFont typeface="Arial" panose="020B0604020202020204" pitchFamily="34" charset="0"/>
                        <a:buChar char="•"/>
                      </a:pPr>
                      <a:r>
                        <a:rPr lang="en-US" sz="1200" dirty="0" smtClean="0"/>
                        <a:t>Learns</a:t>
                      </a:r>
                      <a:r>
                        <a:rPr lang="en-US" sz="1200" baseline="0" dirty="0" smtClean="0"/>
                        <a:t> new information quickly</a:t>
                      </a:r>
                    </a:p>
                    <a:p>
                      <a:pPr marL="285750" indent="-285750">
                        <a:buFont typeface="Arial" panose="020B0604020202020204" pitchFamily="34" charset="0"/>
                        <a:buChar char="•"/>
                      </a:pPr>
                      <a:r>
                        <a:rPr lang="en-US" sz="1200" baseline="0" dirty="0" smtClean="0"/>
                        <a:t>Retains information easily </a:t>
                      </a:r>
                    </a:p>
                    <a:p>
                      <a:pPr marL="285750" indent="-285750">
                        <a:buFont typeface="Arial" panose="020B0604020202020204" pitchFamily="34" charset="0"/>
                        <a:buChar char="•"/>
                      </a:pPr>
                      <a:r>
                        <a:rPr lang="en-US" sz="1200" baseline="0" dirty="0" smtClean="0"/>
                        <a:t>Masters reading skills earlier</a:t>
                      </a:r>
                    </a:p>
                    <a:p>
                      <a:pPr marL="285750" indent="-285750">
                        <a:buFont typeface="Arial" panose="020B0604020202020204" pitchFamily="34" charset="0"/>
                        <a:buChar char="•"/>
                      </a:pPr>
                      <a:r>
                        <a:rPr lang="en-US" sz="1200" baseline="0" dirty="0" smtClean="0"/>
                        <a:t>Demonstrates strong abilities in Math </a:t>
                      </a:r>
                    </a:p>
                    <a:p>
                      <a:pPr marL="285750" indent="-285750">
                        <a:buFont typeface="Arial" panose="020B0604020202020204" pitchFamily="34" charset="0"/>
                        <a:buChar char="•"/>
                      </a:pPr>
                      <a:r>
                        <a:rPr lang="en-US" sz="1200" baseline="0" dirty="0" smtClean="0"/>
                        <a:t>Displays unusual academic achievement</a:t>
                      </a:r>
                    </a:p>
                    <a:p>
                      <a:pPr marL="285750" indent="-285750">
                        <a:buFont typeface="Arial" panose="020B0604020202020204" pitchFamily="34" charset="0"/>
                        <a:buChar char="•"/>
                      </a:pPr>
                      <a:r>
                        <a:rPr lang="en-US" sz="1200" baseline="0" dirty="0" smtClean="0"/>
                        <a:t>Finishes classwork quickly </a:t>
                      </a:r>
                      <a:endParaRPr lang="en-US" sz="1200" dirty="0"/>
                    </a:p>
                  </a:txBody>
                  <a:tcPr/>
                </a:tc>
                <a:tc>
                  <a:txBody>
                    <a:bodyPr/>
                    <a:lstStyle/>
                    <a:p>
                      <a:pPr marL="285750" indent="-285750">
                        <a:buFont typeface="Arial" panose="020B0604020202020204" pitchFamily="34" charset="0"/>
                        <a:buChar char="•"/>
                      </a:pPr>
                      <a:r>
                        <a:rPr lang="en-US" sz="1200" dirty="0" smtClean="0"/>
                        <a:t>Is</a:t>
                      </a:r>
                      <a:r>
                        <a:rPr lang="en-US" sz="1200" baseline="0" dirty="0" smtClean="0"/>
                        <a:t> easily bored </a:t>
                      </a:r>
                    </a:p>
                    <a:p>
                      <a:pPr marL="285750" indent="-285750">
                        <a:buFont typeface="Arial" panose="020B0604020202020204" pitchFamily="34" charset="0"/>
                        <a:buChar char="•"/>
                      </a:pPr>
                      <a:r>
                        <a:rPr lang="en-US" sz="1200" baseline="0" dirty="0" smtClean="0"/>
                        <a:t>Can become disruptive in class</a:t>
                      </a:r>
                    </a:p>
                    <a:p>
                      <a:pPr marL="285750" indent="-285750">
                        <a:buFont typeface="Arial" panose="020B0604020202020204" pitchFamily="34" charset="0"/>
                        <a:buChar char="•"/>
                      </a:pPr>
                      <a:r>
                        <a:rPr lang="en-US" sz="1200" baseline="0" dirty="0" smtClean="0"/>
                        <a:t>Shows strong resistance to repetitive activities and memorization </a:t>
                      </a:r>
                    </a:p>
                    <a:p>
                      <a:pPr marL="285750" indent="-285750">
                        <a:buFont typeface="Arial" panose="020B0604020202020204" pitchFamily="34" charset="0"/>
                        <a:buChar char="•"/>
                      </a:pPr>
                      <a:r>
                        <a:rPr lang="en-US" sz="1200" baseline="0" dirty="0" smtClean="0"/>
                        <a:t>Completes work quickly but sloppily </a:t>
                      </a:r>
                      <a:endParaRPr lang="en-US" sz="1200" dirty="0"/>
                    </a:p>
                  </a:txBody>
                  <a:tcPr/>
                </a:tc>
              </a:tr>
              <a:tr h="755910">
                <a:tc>
                  <a:txBody>
                    <a:bodyPr/>
                    <a:lstStyle/>
                    <a:p>
                      <a:pPr marL="285750" indent="-285750">
                        <a:buFont typeface="Arial" panose="020B0604020202020204" pitchFamily="34" charset="0"/>
                        <a:buChar char="•"/>
                      </a:pPr>
                      <a:r>
                        <a:rPr lang="en-US" sz="1200" dirty="0" smtClean="0"/>
                        <a:t>Is interested in many</a:t>
                      </a:r>
                      <a:r>
                        <a:rPr lang="en-US" sz="1200" baseline="0" dirty="0" smtClean="0"/>
                        <a:t> things</a:t>
                      </a:r>
                    </a:p>
                    <a:p>
                      <a:pPr marL="285750" indent="-285750">
                        <a:buFont typeface="Arial" panose="020B0604020202020204" pitchFamily="34" charset="0"/>
                        <a:buChar char="•"/>
                      </a:pPr>
                      <a:r>
                        <a:rPr lang="en-US" sz="1200" baseline="0" dirty="0" smtClean="0"/>
                        <a:t>Becomes involved in a variety of activities </a:t>
                      </a:r>
                    </a:p>
                    <a:p>
                      <a:pPr marL="285750" indent="-285750">
                        <a:buFont typeface="Arial" panose="020B0604020202020204" pitchFamily="34" charset="0"/>
                        <a:buChar char="•"/>
                      </a:pPr>
                      <a:r>
                        <a:rPr lang="en-US" sz="1200" baseline="0" dirty="0" smtClean="0"/>
                        <a:t>Is motivated to try new things </a:t>
                      </a:r>
                    </a:p>
                    <a:p>
                      <a:pPr marL="285750" indent="-285750">
                        <a:buFont typeface="Arial" panose="020B0604020202020204" pitchFamily="34" charset="0"/>
                        <a:buChar char="•"/>
                      </a:pPr>
                      <a:r>
                        <a:rPr lang="en-US" sz="1200" baseline="0" dirty="0" smtClean="0"/>
                        <a:t>Enjoys a challenge</a:t>
                      </a:r>
                      <a:endParaRPr lang="en-US" sz="1200" dirty="0"/>
                    </a:p>
                  </a:txBody>
                  <a:tcPr/>
                </a:tc>
                <a:tc>
                  <a:txBody>
                    <a:bodyPr/>
                    <a:lstStyle/>
                    <a:p>
                      <a:pPr marL="285750" indent="-285750">
                        <a:buFont typeface="Arial" panose="020B0604020202020204" pitchFamily="34" charset="0"/>
                        <a:buChar char="•"/>
                      </a:pPr>
                      <a:r>
                        <a:rPr lang="en-US" sz="1200" dirty="0" smtClean="0"/>
                        <a:t>May resist working on activities apart from areas</a:t>
                      </a:r>
                      <a:r>
                        <a:rPr lang="en-US" sz="1200" baseline="0" dirty="0" smtClean="0"/>
                        <a:t> of interest</a:t>
                      </a:r>
                    </a:p>
                    <a:p>
                      <a:pPr marL="285750" indent="-285750">
                        <a:buFont typeface="Arial" panose="020B0604020202020204" pitchFamily="34" charset="0"/>
                        <a:buChar char="•"/>
                      </a:pPr>
                      <a:r>
                        <a:rPr lang="en-US" sz="1200" baseline="0" dirty="0" smtClean="0"/>
                        <a:t>Leaves projects unfinished </a:t>
                      </a:r>
                    </a:p>
                    <a:p>
                      <a:pPr marL="285750" indent="-285750">
                        <a:buFont typeface="Arial" panose="020B0604020202020204" pitchFamily="34" charset="0"/>
                        <a:buChar char="•"/>
                      </a:pPr>
                      <a:r>
                        <a:rPr lang="en-US" sz="1200" baseline="0" dirty="0" smtClean="0"/>
                        <a:t>Takes on too much and becomes overwhelmed</a:t>
                      </a:r>
                      <a:endParaRPr lang="en-US" sz="1200" dirty="0"/>
                    </a:p>
                  </a:txBody>
                  <a:tcPr/>
                </a:tc>
              </a:tr>
              <a:tr h="577240">
                <a:tc>
                  <a:txBody>
                    <a:bodyPr/>
                    <a:lstStyle/>
                    <a:p>
                      <a:pPr marL="285750" indent="-285750">
                        <a:buFont typeface="Arial" panose="020B0604020202020204" pitchFamily="34" charset="0"/>
                        <a:buChar char="•"/>
                      </a:pPr>
                      <a:r>
                        <a:rPr lang="en-US" sz="1200" dirty="0" smtClean="0"/>
                        <a:t>Thinks</a:t>
                      </a:r>
                      <a:r>
                        <a:rPr lang="en-US" sz="1200" baseline="0" dirty="0" smtClean="0"/>
                        <a:t> independently </a:t>
                      </a:r>
                    </a:p>
                    <a:p>
                      <a:pPr marL="285750" indent="-285750">
                        <a:buFont typeface="Arial" panose="020B0604020202020204" pitchFamily="34" charset="0"/>
                        <a:buChar char="•"/>
                      </a:pPr>
                      <a:r>
                        <a:rPr lang="en-US" sz="1200" baseline="0" dirty="0" smtClean="0"/>
                        <a:t>Expresses unique and original opinions</a:t>
                      </a:r>
                    </a:p>
                    <a:p>
                      <a:pPr marL="285750" indent="-285750">
                        <a:buFont typeface="Arial" panose="020B0604020202020204" pitchFamily="34" charset="0"/>
                        <a:buChar char="•"/>
                      </a:pPr>
                      <a:r>
                        <a:rPr lang="en-US" sz="1200" baseline="0" dirty="0" smtClean="0"/>
                        <a:t>Is self-motivated</a:t>
                      </a:r>
                      <a:endParaRPr lang="en-US" sz="1200" dirty="0"/>
                    </a:p>
                  </a:txBody>
                  <a:tcPr/>
                </a:tc>
                <a:tc>
                  <a:txBody>
                    <a:bodyPr/>
                    <a:lstStyle/>
                    <a:p>
                      <a:pPr marL="285750" indent="-285750">
                        <a:buFont typeface="Arial" panose="020B0604020202020204" pitchFamily="34" charset="0"/>
                        <a:buChar char="•"/>
                      </a:pPr>
                      <a:r>
                        <a:rPr lang="en-US" sz="1200" dirty="0" smtClean="0"/>
                        <a:t>Challenges authority </a:t>
                      </a:r>
                    </a:p>
                    <a:p>
                      <a:pPr marL="285750" indent="-285750">
                        <a:buFont typeface="Arial" panose="020B0604020202020204" pitchFamily="34" charset="0"/>
                        <a:buChar char="•"/>
                      </a:pPr>
                      <a:r>
                        <a:rPr lang="en-US" sz="1200" dirty="0" smtClean="0"/>
                        <a:t>Does not handle criticism well </a:t>
                      </a:r>
                    </a:p>
                    <a:p>
                      <a:pPr marL="285750" indent="-285750">
                        <a:buFont typeface="Arial" panose="020B0604020202020204" pitchFamily="34" charset="0"/>
                        <a:buChar char="•"/>
                      </a:pPr>
                      <a:r>
                        <a:rPr lang="en-US" sz="1200" dirty="0" smtClean="0"/>
                        <a:t>Does not work well in groups</a:t>
                      </a:r>
                      <a:endParaRPr lang="en-US" sz="1200" dirty="0"/>
                    </a:p>
                  </a:txBody>
                  <a:tcPr/>
                </a:tc>
              </a:tr>
              <a:tr h="670560">
                <a:tc>
                  <a:txBody>
                    <a:bodyPr/>
                    <a:lstStyle/>
                    <a:p>
                      <a:pPr marL="285750" indent="-285750">
                        <a:buFont typeface="Arial" panose="020B0604020202020204" pitchFamily="34" charset="0"/>
                        <a:buChar char="•"/>
                      </a:pPr>
                      <a:r>
                        <a:rPr lang="en-US" sz="1200" dirty="0" smtClean="0"/>
                        <a:t>Uses</a:t>
                      </a:r>
                      <a:r>
                        <a:rPr lang="en-US" sz="1200" baseline="0" dirty="0" smtClean="0"/>
                        <a:t> higher level thinking skills (analysis, synthesis, evaluation)</a:t>
                      </a:r>
                    </a:p>
                    <a:p>
                      <a:pPr marL="285750" indent="-285750">
                        <a:buFont typeface="Arial" panose="020B0604020202020204" pitchFamily="34" charset="0"/>
                        <a:buChar char="•"/>
                      </a:pPr>
                      <a:r>
                        <a:rPr lang="en-US" sz="1200" baseline="0" dirty="0" smtClean="0"/>
                        <a:t>Makes Connections other students don’t see</a:t>
                      </a:r>
                    </a:p>
                    <a:p>
                      <a:pPr marL="285750" indent="-285750">
                        <a:buFont typeface="Arial" panose="020B0604020202020204" pitchFamily="34" charset="0"/>
                        <a:buChar char="•"/>
                      </a:pPr>
                      <a:r>
                        <a:rPr lang="en-US" sz="1200" baseline="0" dirty="0" smtClean="0"/>
                        <a:t>Considers unusual approaches to problem-solving</a:t>
                      </a:r>
                      <a:endParaRPr lang="en-US" sz="1200" dirty="0"/>
                    </a:p>
                  </a:txBody>
                  <a:tcPr/>
                </a:tc>
                <a:tc>
                  <a:txBody>
                    <a:bodyPr/>
                    <a:lstStyle/>
                    <a:p>
                      <a:pPr marL="285750" indent="-285750">
                        <a:buFont typeface="Arial" panose="020B0604020202020204" pitchFamily="34" charset="0"/>
                        <a:buChar char="•"/>
                      </a:pPr>
                      <a:r>
                        <a:rPr lang="en-US" sz="1200" dirty="0" smtClean="0"/>
                        <a:t>Tends</a:t>
                      </a:r>
                      <a:r>
                        <a:rPr lang="en-US" sz="1200" baseline="0" dirty="0" smtClean="0"/>
                        <a:t> to be absent-minded regarding practical details</a:t>
                      </a:r>
                    </a:p>
                    <a:p>
                      <a:pPr marL="285750" indent="-285750">
                        <a:buFont typeface="Arial" panose="020B0604020202020204" pitchFamily="34" charset="0"/>
                        <a:buChar char="•"/>
                      </a:pPr>
                      <a:r>
                        <a:rPr lang="en-US" sz="1200" baseline="0" dirty="0" smtClean="0"/>
                        <a:t>Forgets homework assignments</a:t>
                      </a:r>
                      <a:endParaRPr lang="en-US" sz="1200" dirty="0"/>
                    </a:p>
                  </a:txBody>
                  <a:tcPr/>
                </a:tc>
              </a:tr>
              <a:tr h="609600">
                <a:tc>
                  <a:txBody>
                    <a:bodyPr/>
                    <a:lstStyle/>
                    <a:p>
                      <a:pPr marL="285750" indent="-285750">
                        <a:buFont typeface="Arial" panose="020B0604020202020204" pitchFamily="34" charset="0"/>
                        <a:buChar char="•"/>
                      </a:pPr>
                      <a:r>
                        <a:rPr lang="en-US" sz="1200" dirty="0" smtClean="0"/>
                        <a:t>Has a strong</a:t>
                      </a:r>
                      <a:r>
                        <a:rPr lang="en-US" sz="1200" baseline="0" dirty="0" smtClean="0"/>
                        <a:t> sense of justice</a:t>
                      </a:r>
                    </a:p>
                    <a:p>
                      <a:pPr marL="285750" indent="-285750">
                        <a:buFont typeface="Arial" panose="020B0604020202020204" pitchFamily="34" charset="0"/>
                        <a:buChar char="•"/>
                      </a:pPr>
                      <a:r>
                        <a:rPr lang="en-US" sz="1200" baseline="0" dirty="0" smtClean="0"/>
                        <a:t>Likes to debate current issues and real life problems</a:t>
                      </a:r>
                      <a:endParaRPr lang="en-US" sz="1200" dirty="0"/>
                    </a:p>
                  </a:txBody>
                  <a:tcPr/>
                </a:tc>
                <a:tc>
                  <a:txBody>
                    <a:bodyPr/>
                    <a:lstStyle/>
                    <a:p>
                      <a:pPr marL="285750" indent="-285750">
                        <a:buFont typeface="Arial" panose="020B0604020202020204" pitchFamily="34" charset="0"/>
                        <a:buChar char="•"/>
                      </a:pPr>
                      <a:r>
                        <a:rPr lang="en-US" sz="1200" dirty="0" smtClean="0"/>
                        <a:t>Can be very critical of self and others</a:t>
                      </a:r>
                    </a:p>
                    <a:p>
                      <a:pPr marL="285750" indent="-285750">
                        <a:buFont typeface="Arial" panose="020B0604020202020204" pitchFamily="34" charset="0"/>
                        <a:buChar char="•"/>
                      </a:pPr>
                      <a:r>
                        <a:rPr lang="en-US" sz="1200" dirty="0" smtClean="0"/>
                        <a:t>Likes to argue a point</a:t>
                      </a:r>
                    </a:p>
                    <a:p>
                      <a:pPr marL="285750" indent="-285750">
                        <a:buFont typeface="Arial" panose="020B0604020202020204" pitchFamily="34" charset="0"/>
                        <a:buChar char="•"/>
                      </a:pPr>
                      <a:r>
                        <a:rPr lang="en-US" sz="1200" dirty="0" smtClean="0"/>
                        <a:t>Is a perfectionist and expects</a:t>
                      </a:r>
                      <a:r>
                        <a:rPr lang="en-US" sz="1200" baseline="0" dirty="0" smtClean="0"/>
                        <a:t> others to be as well</a:t>
                      </a:r>
                      <a:endParaRPr lang="en-US" sz="1200" dirty="0"/>
                    </a:p>
                  </a:txBody>
                  <a:tcPr/>
                </a:tc>
              </a:tr>
              <a:tr h="609600">
                <a:tc>
                  <a:txBody>
                    <a:bodyPr/>
                    <a:lstStyle/>
                    <a:p>
                      <a:pPr marL="285750" indent="-285750">
                        <a:buFont typeface="Arial" panose="020B0604020202020204" pitchFamily="34" charset="0"/>
                        <a:buChar char="•"/>
                      </a:pPr>
                      <a:r>
                        <a:rPr lang="en-US" sz="1200" dirty="0" smtClean="0"/>
                        <a:t>Has</a:t>
                      </a:r>
                      <a:r>
                        <a:rPr lang="en-US" sz="1200" baseline="0" dirty="0" smtClean="0"/>
                        <a:t> a sophisticate sense of humor </a:t>
                      </a:r>
                    </a:p>
                    <a:p>
                      <a:pPr marL="285750" indent="-285750">
                        <a:buFont typeface="Arial" panose="020B0604020202020204" pitchFamily="34" charset="0"/>
                        <a:buChar char="•"/>
                      </a:pPr>
                      <a:r>
                        <a:rPr lang="en-US" sz="1200" baseline="0" dirty="0" smtClean="0"/>
                        <a:t>Understands subtle humor</a:t>
                      </a:r>
                    </a:p>
                    <a:p>
                      <a:pPr marL="285750" indent="-285750">
                        <a:buFont typeface="Arial" panose="020B0604020202020204" pitchFamily="34" charset="0"/>
                        <a:buChar char="•"/>
                      </a:pPr>
                      <a:r>
                        <a:rPr lang="en-US" sz="1200" baseline="0" dirty="0" smtClean="0"/>
                        <a:t>Enjoys plays on words and satire</a:t>
                      </a:r>
                      <a:endParaRPr lang="en-US" sz="1200" dirty="0"/>
                    </a:p>
                  </a:txBody>
                  <a:tcPr/>
                </a:tc>
                <a:tc>
                  <a:txBody>
                    <a:bodyPr/>
                    <a:lstStyle/>
                    <a:p>
                      <a:pPr marL="285750" indent="-285750">
                        <a:buFont typeface="Arial" panose="020B0604020202020204" pitchFamily="34" charset="0"/>
                        <a:buChar char="•"/>
                      </a:pPr>
                      <a:r>
                        <a:rPr lang="en-US" sz="1200" dirty="0" smtClean="0"/>
                        <a:t>Easily gets carried away with a joke </a:t>
                      </a:r>
                    </a:p>
                    <a:p>
                      <a:pPr marL="285750" indent="-285750">
                        <a:buFont typeface="Arial" panose="020B0604020202020204" pitchFamily="34" charset="0"/>
                        <a:buChar char="•"/>
                      </a:pPr>
                      <a:r>
                        <a:rPr lang="en-US" sz="1200" dirty="0" smtClean="0"/>
                        <a:t>Has a tendency</a:t>
                      </a:r>
                      <a:r>
                        <a:rPr lang="en-US" sz="1200" baseline="0" dirty="0" smtClean="0"/>
                        <a:t> to become the “class clown”</a:t>
                      </a:r>
                      <a:endParaRPr lang="en-US" sz="1200" dirty="0"/>
                    </a:p>
                  </a:txBody>
                  <a:tcPr/>
                </a:tc>
              </a:tr>
              <a:tr h="609600">
                <a:tc>
                  <a:txBody>
                    <a:bodyPr/>
                    <a:lstStyle/>
                    <a:p>
                      <a:pPr marL="285750" indent="-285750">
                        <a:buFont typeface="Arial" panose="020B0604020202020204" pitchFamily="34" charset="0"/>
                        <a:buChar char="•"/>
                      </a:pPr>
                      <a:r>
                        <a:rPr lang="en-US" sz="1200" dirty="0" smtClean="0"/>
                        <a:t>Demonstrates strong</a:t>
                      </a:r>
                      <a:r>
                        <a:rPr lang="en-US" sz="1200" baseline="0" dirty="0" smtClean="0"/>
                        <a:t> expressive skills </a:t>
                      </a:r>
                    </a:p>
                    <a:p>
                      <a:pPr marL="285750" indent="-285750">
                        <a:buFont typeface="Arial" panose="020B0604020202020204" pitchFamily="34" charset="0"/>
                        <a:buChar char="•"/>
                      </a:pPr>
                      <a:r>
                        <a:rPr lang="en-US" sz="1200" baseline="0" dirty="0" smtClean="0"/>
                        <a:t>Is sensitive to feelings of others </a:t>
                      </a:r>
                    </a:p>
                    <a:p>
                      <a:pPr marL="285750" indent="-285750">
                        <a:buFont typeface="Arial" panose="020B0604020202020204" pitchFamily="34" charset="0"/>
                        <a:buChar char="•"/>
                      </a:pPr>
                      <a:r>
                        <a:rPr lang="en-US" sz="1200" baseline="0" dirty="0" smtClean="0"/>
                        <a:t>Elaborates on ideas </a:t>
                      </a:r>
                    </a:p>
                    <a:p>
                      <a:pPr marL="285750" indent="-285750">
                        <a:buFont typeface="Arial" panose="020B0604020202020204" pitchFamily="34" charset="0"/>
                        <a:buChar char="•"/>
                      </a:pPr>
                      <a:r>
                        <a:rPr lang="en-US" sz="1200" baseline="0" dirty="0" smtClean="0"/>
                        <a:t>Shows skill in dram/art/music/language </a:t>
                      </a:r>
                      <a:endParaRPr lang="en-US" sz="1200" dirty="0"/>
                    </a:p>
                  </a:txBody>
                  <a:tcPr/>
                </a:tc>
                <a:tc>
                  <a:txBody>
                    <a:bodyPr/>
                    <a:lstStyle/>
                    <a:p>
                      <a:pPr marL="285750" indent="-285750">
                        <a:buFont typeface="Arial" panose="020B0604020202020204" pitchFamily="34" charset="0"/>
                        <a:buChar char="•"/>
                      </a:pPr>
                      <a:r>
                        <a:rPr lang="en-US" sz="1200" dirty="0" smtClean="0"/>
                        <a:t>Sometimes perceived as a “know –it-all” by peers</a:t>
                      </a:r>
                    </a:p>
                    <a:p>
                      <a:pPr marL="285750" indent="-285750">
                        <a:buFont typeface="Arial" panose="020B0604020202020204" pitchFamily="34" charset="0"/>
                        <a:buChar char="•"/>
                      </a:pPr>
                      <a:r>
                        <a:rPr lang="en-US" sz="1200" dirty="0" smtClean="0"/>
                        <a:t>Is sometimes “bossy” to peers in group situations</a:t>
                      </a:r>
                      <a:endParaRPr lang="en-US" sz="1200" dirty="0"/>
                    </a:p>
                  </a:txBody>
                  <a:tcPr/>
                </a:tc>
              </a:tr>
            </a:tbl>
          </a:graphicData>
        </a:graphic>
      </p:graphicFrame>
    </p:spTree>
    <p:extLst>
      <p:ext uri="{BB962C8B-B14F-4D97-AF65-F5344CB8AC3E}">
        <p14:creationId xmlns:p14="http://schemas.microsoft.com/office/powerpoint/2010/main" val="1498567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erezc\AppData\Local\Microsoft\Windows\Temporary Internet Files\Content.Outlook\UJFL4PS0\201609010849_0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103" t="2672" r="14661" b="9061"/>
          <a:stretch/>
        </p:blipFill>
        <p:spPr bwMode="auto">
          <a:xfrm rot="16200000">
            <a:off x="1970002" y="-141201"/>
            <a:ext cx="5410200" cy="7064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085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2209800"/>
            <a:ext cx="6096000" cy="3657599"/>
          </a:xfrm>
        </p:spPr>
        <p:txBody>
          <a:bodyPr>
            <a:normAutofit/>
          </a:bodyPr>
          <a:lstStyle/>
          <a:p>
            <a:pPr marL="18288" indent="0">
              <a:buNone/>
            </a:pPr>
            <a:r>
              <a:rPr lang="en-US" i="1" dirty="0" smtClean="0"/>
              <a:t>Would all your students want to be involved?</a:t>
            </a:r>
          </a:p>
          <a:p>
            <a:pPr marL="18288" indent="0">
              <a:buNone/>
            </a:pPr>
            <a:endParaRPr lang="en-US" dirty="0"/>
          </a:p>
          <a:p>
            <a:pPr marL="18288" indent="0">
              <a:buNone/>
            </a:pPr>
            <a:r>
              <a:rPr lang="en-US" i="1" dirty="0" smtClean="0"/>
              <a:t>Could all your students participate in this work?</a:t>
            </a:r>
          </a:p>
          <a:p>
            <a:pPr marL="18288" indent="0">
              <a:buNone/>
            </a:pPr>
            <a:endParaRPr lang="en-US" dirty="0"/>
          </a:p>
          <a:p>
            <a:pPr marL="18288" indent="0">
              <a:buNone/>
            </a:pPr>
            <a:r>
              <a:rPr lang="en-US" i="1" dirty="0" smtClean="0"/>
              <a:t>Should all students be expected to participate?</a:t>
            </a:r>
          </a:p>
          <a:p>
            <a:pPr marL="18288" indent="0">
              <a:buNone/>
            </a:pPr>
            <a:endParaRPr lang="en-US" dirty="0"/>
          </a:p>
          <a:p>
            <a:pPr marL="18288" indent="0">
              <a:buNone/>
            </a:pPr>
            <a:r>
              <a:rPr lang="en-US" sz="2000" dirty="0" smtClean="0"/>
              <a:t>If the answer is YES, then the work is not truly differentiated, or, in this case accelerated appropriately for the specific group of students who need that experience. </a:t>
            </a:r>
          </a:p>
        </p:txBody>
      </p:sp>
      <p:sp>
        <p:nvSpPr>
          <p:cNvPr id="3" name="Title 2"/>
          <p:cNvSpPr>
            <a:spLocks noGrp="1"/>
          </p:cNvSpPr>
          <p:nvPr>
            <p:ph type="title"/>
          </p:nvPr>
        </p:nvSpPr>
        <p:spPr>
          <a:xfrm>
            <a:off x="762000" y="1143000"/>
            <a:ext cx="7543800" cy="914400"/>
          </a:xfrm>
        </p:spPr>
        <p:txBody>
          <a:bodyPr/>
          <a:lstStyle/>
          <a:p>
            <a:r>
              <a:rPr lang="en-US" sz="2400" dirty="0" smtClean="0"/>
              <a:t>Dr. Harry </a:t>
            </a:r>
            <a:r>
              <a:rPr lang="en-US" sz="2400" dirty="0" err="1" smtClean="0"/>
              <a:t>Passow’s</a:t>
            </a:r>
            <a:r>
              <a:rPr lang="en-US" sz="2400" dirty="0" smtClean="0"/>
              <a:t> </a:t>
            </a:r>
            <a:br>
              <a:rPr lang="en-US" sz="2400" dirty="0" smtClean="0"/>
            </a:br>
            <a:r>
              <a:rPr lang="en-US" sz="3600" dirty="0" smtClean="0"/>
              <a:t>“Could, Should, Would” Test</a:t>
            </a:r>
            <a:endParaRPr lang="en-US" sz="3600" dirty="0"/>
          </a:p>
        </p:txBody>
      </p:sp>
    </p:spTree>
    <p:extLst>
      <p:ext uri="{BB962C8B-B14F-4D97-AF65-F5344CB8AC3E}">
        <p14:creationId xmlns:p14="http://schemas.microsoft.com/office/powerpoint/2010/main" val="2650813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362200"/>
            <a:ext cx="7848600" cy="4343400"/>
          </a:xfrm>
        </p:spPr>
        <p:txBody>
          <a:bodyPr>
            <a:normAutofit fontScale="85000" lnSpcReduction="20000"/>
          </a:bodyPr>
          <a:lstStyle/>
          <a:p>
            <a:pPr marL="18288" indent="0">
              <a:buNone/>
            </a:pPr>
            <a:r>
              <a:rPr lang="en-US" sz="2600" dirty="0" smtClean="0">
                <a:effectLst/>
              </a:rPr>
              <a:t>Giftedness </a:t>
            </a:r>
            <a:r>
              <a:rPr lang="en-US" sz="2600" dirty="0">
                <a:effectLst/>
              </a:rPr>
              <a:t>occurs in many different disciplines, in many different cultures, and in all socioeconomic levels. Identification should be based on multiple measures of success, including achievement and aptitude tests, teacher referrals and observations, parent referrals, and portfolio submissions. Students identified as gifted, no matter what area of giftedness, deserve to be challenged and helped to reach their full potential. Gifted students should be offered the chance to expand their knowledge base and develop their special talents. Differentiation for gifted learners should occur in the classroom, including offering different content, process, and products for these learners. Gifted students’ social and emotional needs should also be addressed as they may develop in different ways than their peers.</a:t>
            </a:r>
          </a:p>
          <a:p>
            <a:pPr marL="18288" indent="0">
              <a:buNone/>
            </a:pPr>
            <a:r>
              <a:rPr lang="en-US" dirty="0">
                <a:effectLst/>
              </a:rPr>
              <a:t> </a:t>
            </a:r>
          </a:p>
          <a:p>
            <a:endParaRPr lang="en-US" dirty="0"/>
          </a:p>
        </p:txBody>
      </p:sp>
      <p:sp>
        <p:nvSpPr>
          <p:cNvPr id="3" name="Title 2"/>
          <p:cNvSpPr>
            <a:spLocks noGrp="1"/>
          </p:cNvSpPr>
          <p:nvPr>
            <p:ph type="title"/>
          </p:nvPr>
        </p:nvSpPr>
        <p:spPr>
          <a:xfrm>
            <a:off x="609600" y="2057400"/>
            <a:ext cx="7543800" cy="914400"/>
          </a:xfrm>
        </p:spPr>
        <p:txBody>
          <a:bodyPr/>
          <a:lstStyle/>
          <a:p>
            <a:r>
              <a:rPr lang="en-US" sz="4800" u="sng" dirty="0">
                <a:effectLst/>
              </a:rPr>
              <a:t>Philosophy of Gifted </a:t>
            </a:r>
            <a:r>
              <a:rPr lang="en-US" sz="4800" u="sng" dirty="0" smtClean="0">
                <a:effectLst/>
              </a:rPr>
              <a:t>Education</a:t>
            </a:r>
            <a:r>
              <a:rPr lang="en-US" sz="4800" dirty="0" smtClean="0">
                <a:effectLst/>
              </a:rPr>
              <a:t/>
            </a:r>
            <a:br>
              <a:rPr lang="en-US" sz="4800" dirty="0" smtClean="0">
                <a:effectLst/>
              </a:rPr>
            </a:br>
            <a:endParaRPr lang="en-US" sz="4800" dirty="0"/>
          </a:p>
        </p:txBody>
      </p:sp>
    </p:spTree>
    <p:extLst>
      <p:ext uri="{BB962C8B-B14F-4D97-AF65-F5344CB8AC3E}">
        <p14:creationId xmlns:p14="http://schemas.microsoft.com/office/powerpoint/2010/main" val="3819593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7620000" cy="2697162"/>
          </a:xfrm>
        </p:spPr>
        <p:txBody>
          <a:bodyPr/>
          <a:lstStyle/>
          <a:p>
            <a:pPr algn="ctr"/>
            <a:r>
              <a:rPr lang="en-US" dirty="0" smtClean="0"/>
              <a:t>Avondale Schools</a:t>
            </a:r>
            <a:br>
              <a:rPr lang="en-US" dirty="0" smtClean="0"/>
            </a:br>
            <a:r>
              <a:rPr lang="en-US" dirty="0" smtClean="0"/>
              <a:t>Gifted and Talented Program </a:t>
            </a:r>
            <a:br>
              <a:rPr lang="en-US" dirty="0" smtClean="0"/>
            </a:br>
            <a:r>
              <a:rPr lang="en-US" dirty="0" smtClean="0"/>
              <a:t>Tentative Plan </a:t>
            </a:r>
            <a:br>
              <a:rPr lang="en-US" dirty="0" smtClean="0"/>
            </a:br>
            <a:endParaRPr lang="en-US" dirty="0"/>
          </a:p>
        </p:txBody>
      </p:sp>
      <p:pic>
        <p:nvPicPr>
          <p:cNvPr id="9218" name="Picture 2" descr="C:\Users\perezc\AppData\Local\Microsoft\Windows\Temporary Internet Files\Content.IE5\CWVULENU\gt star wh s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640" y="3657600"/>
            <a:ext cx="2313709"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978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872" y="1066800"/>
            <a:ext cx="7620000" cy="3657600"/>
          </a:xfrm>
        </p:spPr>
        <p:txBody>
          <a:bodyPr/>
          <a:lstStyle/>
          <a:p>
            <a:r>
              <a:rPr lang="en-US" dirty="0" smtClean="0"/>
              <a:t>2017-2018</a:t>
            </a:r>
            <a:br>
              <a:rPr lang="en-US" dirty="0" smtClean="0"/>
            </a:br>
            <a:r>
              <a:rPr lang="en-US" dirty="0" smtClean="0"/>
              <a:t/>
            </a:r>
            <a:br>
              <a:rPr lang="en-US" dirty="0" smtClean="0"/>
            </a:br>
            <a:r>
              <a:rPr lang="en-US" dirty="0" smtClean="0"/>
              <a:t>3</a:t>
            </a:r>
            <a:r>
              <a:rPr lang="en-US" baseline="30000" dirty="0" smtClean="0"/>
              <a:t>rd</a:t>
            </a:r>
            <a:r>
              <a:rPr lang="en-US" dirty="0" smtClean="0"/>
              <a:t> and 4</a:t>
            </a:r>
            <a:r>
              <a:rPr lang="en-US" baseline="30000" dirty="0" smtClean="0"/>
              <a:t>th</a:t>
            </a:r>
            <a:r>
              <a:rPr lang="en-US" dirty="0" smtClean="0"/>
              <a:t> Grade </a:t>
            </a:r>
            <a:br>
              <a:rPr lang="en-US" dirty="0" smtClean="0"/>
            </a:br>
            <a:r>
              <a:rPr lang="en-US" dirty="0" smtClean="0"/>
              <a:t>Multi-Aged Classroom(s) </a:t>
            </a:r>
            <a:r>
              <a:rPr lang="en-US" dirty="0"/>
              <a:t>at Woodland </a:t>
            </a:r>
            <a:r>
              <a:rPr lang="en-US" dirty="0" smtClean="0"/>
              <a:t>Elementary</a:t>
            </a:r>
            <a:br>
              <a:rPr lang="en-US" dirty="0" smtClean="0"/>
            </a:br>
            <a:endParaRPr lang="en-US" dirty="0"/>
          </a:p>
        </p:txBody>
      </p:sp>
      <p:pic>
        <p:nvPicPr>
          <p:cNvPr id="10242" name="Picture 2" descr="C:\Users\perezc\AppData\Local\Microsoft\Windows\Temporary Internet Files\Content.IE5\YTTSNUUF\multiculturalis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404360"/>
            <a:ext cx="20574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351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7620000" cy="4114800"/>
          </a:xfrm>
        </p:spPr>
        <p:txBody>
          <a:bodyPr/>
          <a:lstStyle/>
          <a:p>
            <a:r>
              <a:rPr lang="en-US" dirty="0" smtClean="0"/>
              <a:t/>
            </a:r>
            <a:br>
              <a:rPr lang="en-US" dirty="0" smtClean="0"/>
            </a:br>
            <a:r>
              <a:rPr lang="en-US" dirty="0"/>
              <a:t/>
            </a:r>
            <a:br>
              <a:rPr lang="en-US" dirty="0"/>
            </a:br>
            <a:r>
              <a:rPr lang="en-US" dirty="0" smtClean="0"/>
              <a:t>2018-2019</a:t>
            </a:r>
            <a:br>
              <a:rPr lang="en-US" dirty="0" smtClean="0"/>
            </a:br>
            <a:r>
              <a:rPr lang="en-US" dirty="0"/>
              <a:t/>
            </a:r>
            <a:br>
              <a:rPr lang="en-US" dirty="0"/>
            </a:br>
            <a:r>
              <a:rPr lang="en-US" dirty="0" smtClean="0"/>
              <a:t>Potential </a:t>
            </a:r>
            <a:br>
              <a:rPr lang="en-US" dirty="0" smtClean="0"/>
            </a:br>
            <a:r>
              <a:rPr lang="en-US" dirty="0" smtClean="0"/>
              <a:t>opening of</a:t>
            </a:r>
            <a:br>
              <a:rPr lang="en-US" dirty="0" smtClean="0"/>
            </a:br>
            <a:r>
              <a:rPr lang="en-US" dirty="0" smtClean="0"/>
              <a:t>Multi-Aged  Classroom(s) </a:t>
            </a:r>
            <a:br>
              <a:rPr lang="en-US" dirty="0" smtClean="0"/>
            </a:br>
            <a:r>
              <a:rPr lang="en-US" dirty="0" smtClean="0"/>
              <a:t>in Grades </a:t>
            </a:r>
            <a:br>
              <a:rPr lang="en-US" dirty="0" smtClean="0"/>
            </a:br>
            <a:r>
              <a:rPr lang="en-US" dirty="0" smtClean="0"/>
              <a:t>2-3, 3-4, and 4-5 </a:t>
            </a:r>
            <a:r>
              <a:rPr lang="en-US" dirty="0"/>
              <a:t/>
            </a:r>
            <a:br>
              <a:rPr lang="en-US" dirty="0"/>
            </a:br>
            <a:r>
              <a:rPr lang="en-US" dirty="0" smtClean="0"/>
              <a:t> </a:t>
            </a:r>
            <a:endParaRPr lang="en-US" dirty="0"/>
          </a:p>
        </p:txBody>
      </p:sp>
      <p:pic>
        <p:nvPicPr>
          <p:cNvPr id="11266" name="Picture 2" descr="C:\Users\perezc\AppData\Local\Microsoft\Windows\Temporary Internet Files\Content.IE5\KIVMSYHN\blackboard[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57200"/>
            <a:ext cx="3467100" cy="240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8819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230</TotalTime>
  <Words>1060</Words>
  <Application>Microsoft Office PowerPoint</Application>
  <PresentationFormat>On-screen Show (4:3)</PresentationFormat>
  <Paragraphs>196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Elemental</vt:lpstr>
      <vt:lpstr>Gifted and Talented Education Program </vt:lpstr>
      <vt:lpstr>How to Spot a Gifted Student</vt:lpstr>
      <vt:lpstr>PowerPoint Presentation</vt:lpstr>
      <vt:lpstr>PowerPoint Presentation</vt:lpstr>
      <vt:lpstr>Dr. Harry Passow’s  “Could, Should, Would” Test</vt:lpstr>
      <vt:lpstr>Philosophy of Gifted Education </vt:lpstr>
      <vt:lpstr>Avondale Schools Gifted and Talented Program  Tentative Plan  </vt:lpstr>
      <vt:lpstr>2017-2018  3rd and 4th Grade  Multi-Aged Classroom(s) at Woodland Elementary </vt:lpstr>
      <vt:lpstr>  2018-2019  Potential  opening of Multi-Aged  Classroom(s)  in Grades  2-3, 3-4, and 4-5   </vt:lpstr>
      <vt:lpstr>PowerPoint Presentation</vt:lpstr>
      <vt:lpstr>PowerPoint Presentation</vt:lpstr>
      <vt:lpstr>PowerPoint Presentation</vt:lpstr>
      <vt:lpstr>PowerPoint Presentation</vt:lpstr>
      <vt:lpstr>PowerPoint Presentation</vt:lpstr>
      <vt:lpstr>PowerPoint Presentation</vt:lpstr>
      <vt:lpstr>Proposed Timeline</vt:lpstr>
      <vt:lpstr>August &amp; September</vt:lpstr>
      <vt:lpstr>October &amp; November</vt:lpstr>
      <vt:lpstr>December</vt:lpstr>
      <vt:lpstr>January &amp; February</vt:lpstr>
      <vt:lpstr>April , May &amp; June </vt:lpstr>
      <vt:lpstr>Student Identification Components: </vt:lpstr>
      <vt:lpstr>Selection Committee </vt:lpstr>
      <vt:lpstr>Appeal Committee </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Gifted and Talented Education Program</dc:title>
  <dc:creator>Windows User</dc:creator>
  <cp:lastModifiedBy>Windows User</cp:lastModifiedBy>
  <cp:revision>25</cp:revision>
  <cp:lastPrinted>2016-09-01T16:07:52Z</cp:lastPrinted>
  <dcterms:created xsi:type="dcterms:W3CDTF">2016-09-01T12:44:46Z</dcterms:created>
  <dcterms:modified xsi:type="dcterms:W3CDTF">2016-09-01T16:47:39Z</dcterms:modified>
</cp:coreProperties>
</file>